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y="6858000" cx="12192000"/>
  <p:notesSz cx="6858000" cy="9144000"/>
  <p:embeddedFontLst>
    <p:embeddedFont>
      <p:font typeface="Rambla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7D05554-D3DF-490C-80D3-0BBA062526FD}">
  <a:tblStyle styleId="{17D05554-D3DF-490C-80D3-0BBA062526FD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4EDC831-8D41-4A2E-8AC6-FDB32EA1A66F}" styleName="Table_1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ambla-regular.fntdata"/><Relationship Id="rId20" Type="http://schemas.openxmlformats.org/officeDocument/2006/relationships/slide" Target="slides/slide15.xml"/><Relationship Id="rId42" Type="http://schemas.openxmlformats.org/officeDocument/2006/relationships/font" Target="fonts/Rambla-italic.fntdata"/><Relationship Id="rId41" Type="http://schemas.openxmlformats.org/officeDocument/2006/relationships/font" Target="fonts/Rambla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ambla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ee4e3d4f7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ee4e3d4f7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ee4e3d4f7d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422cd1f7d9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g2422cd1f7d9_0_2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7bbad036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g27bbad03666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422cd1f7d9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g2422cd1f7d9_0_1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422cd1f7d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g2422cd1f7d9_0_1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e4e3d4f7d_0_19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e4e3d4f7d_0_19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ee4e3d4f7d_0_19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e4e3d4f7d_0_64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204" name="Google Shape;204;gee4e3d4f7d_0_64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e4e3d4f7d_0_44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211" name="Google Shape;211;gee4e3d4f7d_0_44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e4e3d4f7d_0_57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218" name="Google Shape;218;gee4e3d4f7d_0_57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ee4e3d4f7d_0_70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226" name="Google Shape;226;gee4e3d4f7d_0_70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7bbad03666_0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27bbad03666_0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g27bbad03666_0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ee4e3d4f7d_0_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ee4e3d4f7d_0_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ee4e3d4f7d_0_2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0071b80586_0_0:notes"/>
          <p:cNvSpPr/>
          <p:nvPr>
            <p:ph idx="2" type="sldImg"/>
          </p:nvPr>
        </p:nvSpPr>
        <p:spPr>
          <a:xfrm>
            <a:off x="93146" y="687300"/>
            <a:ext cx="6673500" cy="342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0071b80586_0_0:notes"/>
          <p:cNvSpPr txBox="1"/>
          <p:nvPr>
            <p:ph idx="1" type="body"/>
          </p:nvPr>
        </p:nvSpPr>
        <p:spPr>
          <a:xfrm>
            <a:off x="914506" y="4343150"/>
            <a:ext cx="5028900" cy="4113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30071b80586_0_0:notes"/>
          <p:cNvSpPr txBox="1"/>
          <p:nvPr>
            <p:ph idx="12" type="sldNum"/>
          </p:nvPr>
        </p:nvSpPr>
        <p:spPr>
          <a:xfrm>
            <a:off x="3887054" y="8687761"/>
            <a:ext cx="2970900" cy="4563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200"/>
              <a:buFont typeface="Times New Roman"/>
              <a:buNone/>
            </a:pPr>
            <a:fld id="{00000000-1234-1234-1234-123412341234}" type="slidenum">
              <a:rPr lang="en-GB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a4342a10d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a4342a10d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a4342a10de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7c15cb408b_1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7c15cb408b_1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27c15cb408b_1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4255a26d2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4255a26d2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e4e3d4f7d_0_2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e4e3d4f7d_0_2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gee4e3d4f7d_0_2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ee4e3d4f7d_0_108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290" name="Google Shape;290;gee4e3d4f7d_0_108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ee4e3d4f7d_0_83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303" name="Google Shape;303;gee4e3d4f7d_0_83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e4e3d4f7d_0_90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311" name="Google Shape;311;gee4e3d4f7d_0_90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ee4e3d4f7d_0_102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JPS</a:t>
            </a:r>
            <a:endParaRPr/>
          </a:p>
        </p:txBody>
      </p:sp>
      <p:sp>
        <p:nvSpPr>
          <p:cNvPr id="319" name="Google Shape;319;gee4e3d4f7d_0_102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ee4e3d4f7d_0_120:notes"/>
          <p:cNvSpPr txBox="1"/>
          <p:nvPr>
            <p:ph idx="1" type="body"/>
          </p:nvPr>
        </p:nvSpPr>
        <p:spPr>
          <a:xfrm>
            <a:off x="685480" y="4343150"/>
            <a:ext cx="54870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6" name="Google Shape;326;gee4e3d4f7d_0_120:notes"/>
          <p:cNvSpPr/>
          <p:nvPr>
            <p:ph idx="2" type="sldImg"/>
          </p:nvPr>
        </p:nvSpPr>
        <p:spPr>
          <a:xfrm>
            <a:off x="91278" y="685838"/>
            <a:ext cx="66756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ee4e3d4f7d_0_2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ee4e3d4f7d_0_25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ee4e3d4f7d_0_25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a4342a10de_0_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2a4342a10de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g2a4342a10de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e4e3d4f7d_0_25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ee4e3d4f7d_0_25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ee4e3d4f7d_0_25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5072599889_0_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5072599889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15072599889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eeb38a6ea1_0_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eeb38a6ea1_0_1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eeb38a6ea1_0_1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1524000" y="1122363"/>
            <a:ext cx="9142500" cy="238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idx="10" type="dt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24" name="Google Shape;24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kthorne@stbarts.co.uk" TargetMode="External"/><Relationship Id="rId4" Type="http://schemas.openxmlformats.org/officeDocument/2006/relationships/hyperlink" Target="mailto:arobbins@stbarts.co.uk" TargetMode="External"/><Relationship Id="rId5" Type="http://schemas.openxmlformats.org/officeDocument/2006/relationships/image" Target="../media/image12.jpg"/><Relationship Id="rId6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stbarts.co.uk/contact/" TargetMode="External"/><Relationship Id="rId4" Type="http://schemas.openxmlformats.org/officeDocument/2006/relationships/hyperlink" Target="https://www.stbarts.co.uk/staff-list-with-contacts/" TargetMode="External"/><Relationship Id="rId5" Type="http://schemas.openxmlformats.org/officeDocument/2006/relationships/hyperlink" Target="https://stbartssch.wpenginepowered.com/contact/" TargetMode="External"/><Relationship Id="rId6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tbartssch.wpenginepowered.com/staff-list-with-contacts/" TargetMode="External"/><Relationship Id="rId4" Type="http://schemas.openxmlformats.org/officeDocument/2006/relationships/hyperlink" Target="https://stbartssch.wpenginepowered.com/" TargetMode="External"/><Relationship Id="rId5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4.png"/><Relationship Id="rId4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help.satchelone.com/en/articles/2912140-managing-email-and-push-notifications" TargetMode="External"/><Relationship Id="rId4" Type="http://schemas.openxmlformats.org/officeDocument/2006/relationships/image" Target="../media/image2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png"/><Relationship Id="rId4" Type="http://schemas.openxmlformats.org/officeDocument/2006/relationships/image" Target="../media/image31.jpg"/><Relationship Id="rId5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docs.google.com/forms/d/e/1FAIpQLSct3MubbHegvPrtTIE_kyoUU_z8Tn_GGu2S8PqEU2Jb-s0ABQ/viewform" TargetMode="External"/><Relationship Id="rId4" Type="http://schemas.openxmlformats.org/officeDocument/2006/relationships/hyperlink" Target="https://sts.platform.rmunify.com/Account/SignIn?ReturnUrl=%252fissue%252fwsfed%252fwww%253fwa%253dwsignin1.0%2526wtrealm%253dhttp%25253a%25252f%25252flaunchpad.platform.rmunify.com%25252frp%2526wctx%253drm%25253d0%252526id%25253dpassive%252526ru%25253d%2525252f%2526wct%253d2021-09-07T21%25253a19%25253a59Z%2526wreply%253dhttps%25253a%25252f%25252fwww.rmunify.com%25252f" TargetMode="External"/><Relationship Id="rId5" Type="http://schemas.openxmlformats.org/officeDocument/2006/relationships/image" Target="../media/image3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hyperlink" Target="https://www.stbarts.co.uk/contact-apply/st-batholomews-parents-association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curnockoffice@stbarts.co.uk" TargetMode="External"/><Relationship Id="rId4" Type="http://schemas.openxmlformats.org/officeDocument/2006/relationships/hyperlink" Target="mailto:davisoffice@stbarts.co.uk" TargetMode="External"/><Relationship Id="rId5" Type="http://schemas.openxmlformats.org/officeDocument/2006/relationships/hyperlink" Target="mailto:eversoffice@stbarts.co.uk" TargetMode="External"/><Relationship Id="rId6" Type="http://schemas.openxmlformats.org/officeDocument/2006/relationships/hyperlink" Target="mailto:pattersonoffice@stbarts.co.uk" TargetMode="External"/><Relationship Id="rId7" Type="http://schemas.openxmlformats.org/officeDocument/2006/relationships/hyperlink" Target="mailto:office@stbarts.co.uk" TargetMode="External"/><Relationship Id="rId8" Type="http://schemas.openxmlformats.org/officeDocument/2006/relationships/hyperlink" Target="mailto:office@stbarts.co.uk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png"/><Relationship Id="rId4" Type="http://schemas.openxmlformats.org/officeDocument/2006/relationships/image" Target="../media/image3.jpg"/><Relationship Id="rId5" Type="http://schemas.openxmlformats.org/officeDocument/2006/relationships/image" Target="../media/image11.jpg"/><Relationship Id="rId6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5"/>
          <p:cNvSpPr txBox="1"/>
          <p:nvPr>
            <p:ph type="ctrTitle"/>
          </p:nvPr>
        </p:nvSpPr>
        <p:spPr>
          <a:xfrm>
            <a:off x="494850" y="489000"/>
            <a:ext cx="11202300" cy="11196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-GB" sz="8150">
                <a:solidFill>
                  <a:schemeClr val="lt1"/>
                </a:solidFill>
              </a:rPr>
              <a:t>Y7 Information Evening</a:t>
            </a:r>
            <a:endParaRPr b="1" sz="8150">
              <a:solidFill>
                <a:schemeClr val="lt1"/>
              </a:solidFill>
            </a:endParaRPr>
          </a:p>
        </p:txBody>
      </p:sp>
      <p:sp>
        <p:nvSpPr>
          <p:cNvPr id="99" name="Google Shape;99;p15"/>
          <p:cNvSpPr txBox="1"/>
          <p:nvPr>
            <p:ph idx="1" type="subTitle"/>
          </p:nvPr>
        </p:nvSpPr>
        <p:spPr>
          <a:xfrm>
            <a:off x="227600" y="5755046"/>
            <a:ext cx="9144000" cy="116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4900"/>
              <a:t>September 4, 2024</a:t>
            </a:r>
            <a:endParaRPr b="1" sz="49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We love reading!</a:t>
            </a:r>
            <a:endParaRPr/>
          </a:p>
        </p:txBody>
      </p:sp>
      <p:sp>
        <p:nvSpPr>
          <p:cNvPr id="171" name="Google Shape;171;p24"/>
          <p:cNvSpPr txBox="1"/>
          <p:nvPr>
            <p:ph idx="1" type="body"/>
          </p:nvPr>
        </p:nvSpPr>
        <p:spPr>
          <a:xfrm>
            <a:off x="838200" y="1690701"/>
            <a:ext cx="5943900" cy="486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/>
              <a:t>Everyone loves a good story</a:t>
            </a:r>
            <a:endParaRPr sz="3200"/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/>
              <a:t>Reading is hugely important for progress at secondary school</a:t>
            </a:r>
            <a:endParaRPr sz="3200"/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/>
              <a:t>Enjoyment and relaxation; building empathy and vocabulary</a:t>
            </a:r>
            <a:endParaRPr sz="3200"/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b="1" lang="en-GB" sz="3200"/>
              <a:t>Thursday tutor time</a:t>
            </a:r>
            <a:r>
              <a:rPr lang="en-GB" sz="3200"/>
              <a:t>: </a:t>
            </a:r>
            <a:br>
              <a:rPr lang="en-GB" sz="3200"/>
            </a:br>
            <a:r>
              <a:rPr lang="en-GB" sz="3200"/>
              <a:t>reading for pleasure with tutors</a:t>
            </a:r>
            <a:endParaRPr sz="3200"/>
          </a:p>
          <a:p>
            <a:pPr indent="-2540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en-GB" sz="3200"/>
              <a:t>Read, discuss, enjoy!</a:t>
            </a:r>
            <a:endParaRPr sz="32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2" name="Google Shape;172;p2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15342" y="3369499"/>
            <a:ext cx="2812200" cy="281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6944" y="445283"/>
            <a:ext cx="3528891" cy="2490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5"/>
          <p:cNvSpPr txBox="1"/>
          <p:nvPr>
            <p:ph type="title"/>
          </p:nvPr>
        </p:nvSpPr>
        <p:spPr>
          <a:xfrm>
            <a:off x="762400" y="-10847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Advice for parents </a:t>
            </a:r>
            <a:endParaRPr/>
          </a:p>
        </p:txBody>
      </p:sp>
      <p:pic>
        <p:nvPicPr>
          <p:cNvPr id="179" name="Google Shape;17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3414" l="18655" r="29029" t="21088"/>
          <a:stretch/>
        </p:blipFill>
        <p:spPr>
          <a:xfrm>
            <a:off x="345900" y="1217225"/>
            <a:ext cx="10831500" cy="52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6"/>
          <p:cNvSpPr txBox="1"/>
          <p:nvPr>
            <p:ph type="title"/>
          </p:nvPr>
        </p:nvSpPr>
        <p:spPr>
          <a:xfrm>
            <a:off x="948900" y="-1085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Advice for parents </a:t>
            </a:r>
            <a:endParaRPr/>
          </a:p>
        </p:txBody>
      </p:sp>
      <p:pic>
        <p:nvPicPr>
          <p:cNvPr id="185" name="Google Shape;185;p26"/>
          <p:cNvPicPr preferRelativeResize="0"/>
          <p:nvPr/>
        </p:nvPicPr>
        <p:blipFill rotWithShape="1">
          <a:blip r:embed="rId3">
            <a:alphaModFix/>
          </a:blip>
          <a:srcRect b="10935" l="18459" r="35276" t="27729"/>
          <a:stretch/>
        </p:blipFill>
        <p:spPr>
          <a:xfrm>
            <a:off x="1508425" y="963250"/>
            <a:ext cx="9175149" cy="513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6"/>
          <p:cNvSpPr txBox="1"/>
          <p:nvPr/>
        </p:nvSpPr>
        <p:spPr>
          <a:xfrm>
            <a:off x="838200" y="6200525"/>
            <a:ext cx="10737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GB"/>
              <a:t>What else is heading Y7’s way </a:t>
            </a:r>
            <a:endParaRPr/>
          </a:p>
        </p:txBody>
      </p:sp>
      <p:sp>
        <p:nvSpPr>
          <p:cNvPr id="192" name="Google Shape;192;p27"/>
          <p:cNvSpPr txBox="1"/>
          <p:nvPr>
            <p:ph idx="2" type="body"/>
          </p:nvPr>
        </p:nvSpPr>
        <p:spPr>
          <a:xfrm>
            <a:off x="5285974" y="1825625"/>
            <a:ext cx="6573600" cy="48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57492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200"/>
              <a:t> </a:t>
            </a:r>
            <a:r>
              <a:rPr lang="en-GB" sz="4166"/>
              <a:t>Ele Fountain - author of Boy 87, Lost, Fake, and Wild</a:t>
            </a:r>
            <a:endParaRPr sz="3683"/>
          </a:p>
          <a:p>
            <a:pPr indent="-25749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200"/>
              <a:t>Scholastic book fair in November</a:t>
            </a:r>
            <a:endParaRPr sz="4200"/>
          </a:p>
          <a:p>
            <a:pPr indent="-25749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200"/>
              <a:t>Various other reading activities</a:t>
            </a:r>
            <a:endParaRPr sz="4200"/>
          </a:p>
          <a:p>
            <a:pPr indent="-25749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200"/>
              <a:t>School access to the </a:t>
            </a:r>
            <a:r>
              <a:rPr i="1" lang="en-GB" sz="4200"/>
              <a:t>i </a:t>
            </a:r>
            <a:r>
              <a:rPr lang="en-GB" sz="4200"/>
              <a:t>newspaper</a:t>
            </a:r>
            <a:endParaRPr sz="4200"/>
          </a:p>
          <a:p>
            <a:pPr indent="-25749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en-GB" sz="4200"/>
              <a:t>Library lessons every other week</a:t>
            </a:r>
            <a:endParaRPr sz="4200"/>
          </a:p>
          <a:p>
            <a:pPr indent="-25749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200"/>
              <a:t>Feel free to use the library at break times – it’s there for you</a:t>
            </a:r>
            <a:endParaRPr sz="4200"/>
          </a:p>
          <a:p>
            <a:pPr indent="-257492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GB" sz="4200"/>
              <a:t>Mrs Hewetson </a:t>
            </a:r>
            <a:endParaRPr sz="4200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93" name="Google Shape;193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9367" y="1825625"/>
            <a:ext cx="3361800" cy="4351200"/>
          </a:xfrm>
          <a:prstGeom prst="rect">
            <a:avLst/>
          </a:prstGeom>
          <a:noFill/>
          <a:ln cap="flat" cmpd="sng" w="952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Curriculum</a:t>
            </a:r>
            <a:endParaRPr/>
          </a:p>
        </p:txBody>
      </p:sp>
      <p:sp>
        <p:nvSpPr>
          <p:cNvPr id="200" name="Google Shape;200;p2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250" y="3602050"/>
            <a:ext cx="2857500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idx="1" type="body"/>
          </p:nvPr>
        </p:nvSpPr>
        <p:spPr>
          <a:xfrm>
            <a:off x="1117600" y="1825625"/>
            <a:ext cx="14020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32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Centrality of curriculum – Ofsted focus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32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Key cross-curricular themes across subjects</a:t>
            </a:r>
            <a:endParaRPr/>
          </a:p>
          <a:p>
            <a:pPr indent="-25558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Font typeface="Noto Sans Symbols"/>
              <a:buChar char="▶"/>
            </a:pPr>
            <a:r>
              <a:rPr lang="en-GB" sz="2800"/>
              <a:t>Literacy</a:t>
            </a:r>
            <a:endParaRPr/>
          </a:p>
          <a:p>
            <a:pPr indent="-25558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Font typeface="Noto Sans Symbols"/>
              <a:buChar char="▶"/>
            </a:pPr>
            <a:r>
              <a:rPr b="0" i="0" lang="en-GB" sz="2800" u="none">
                <a:solidFill>
                  <a:schemeClr val="dk1"/>
                </a:solidFill>
              </a:rPr>
              <a:t>Numeracy</a:t>
            </a:r>
            <a:endParaRPr/>
          </a:p>
          <a:p>
            <a:pPr indent="-25558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Font typeface="Noto Sans Symbols"/>
              <a:buChar char="▶"/>
            </a:pPr>
            <a:r>
              <a:rPr lang="en-GB" sz="2800"/>
              <a:t>Careers</a:t>
            </a:r>
            <a:endParaRPr/>
          </a:p>
          <a:p>
            <a:pPr indent="-25558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Font typeface="Noto Sans Symbols"/>
              <a:buChar char="▶"/>
            </a:pPr>
            <a:r>
              <a:rPr lang="en-GB" sz="2800"/>
              <a:t>Personal Development </a:t>
            </a:r>
            <a:endParaRPr sz="2800"/>
          </a:p>
          <a:p>
            <a:pPr indent="-255587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36"/>
              <a:buChar char="▶"/>
            </a:pPr>
            <a:r>
              <a:rPr b="0" i="0" lang="en-GB" sz="32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Curriculum coherence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r>
              <a:t/>
            </a:r>
            <a:endParaRPr/>
          </a:p>
          <a:p>
            <a:pPr indent="-139001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07" name="Google Shape;207;p29"/>
          <p:cNvSpPr txBox="1"/>
          <p:nvPr>
            <p:ph idx="4294967295" type="title"/>
          </p:nvPr>
        </p:nvSpPr>
        <p:spPr>
          <a:xfrm>
            <a:off x="609600" y="274637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Curriculum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08" name="Google Shape;20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0667" y="6072187"/>
            <a:ext cx="487362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3" name="Google Shape;213;p30"/>
          <p:cNvGraphicFramePr/>
          <p:nvPr/>
        </p:nvGraphicFramePr>
        <p:xfrm>
          <a:off x="388432" y="100122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{A4EDC831-8D41-4A2E-8AC6-FDB32EA1A66F}</a:tableStyleId>
              </a:tblPr>
              <a:tblGrid>
                <a:gridCol w="3122075"/>
                <a:gridCol w="2688175"/>
                <a:gridCol w="2419325"/>
                <a:gridCol w="3105125"/>
              </a:tblGrid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Rambla"/>
                        <a:buNone/>
                      </a:pPr>
                      <a:r>
                        <a:rPr b="1" i="0" lang="en-GB" sz="1800" u="none" cap="none" strike="noStrike">
                          <a:solidFill>
                            <a:srgbClr val="FFFFFF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Subject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Rambla"/>
                        <a:buNone/>
                      </a:pPr>
                      <a:r>
                        <a:rPr b="1" i="0" lang="en-GB" sz="1800" u="none" cap="none" strike="noStrike">
                          <a:solidFill>
                            <a:srgbClr val="FFFFFF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Year 7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Rambla"/>
                        <a:buNone/>
                      </a:pPr>
                      <a:r>
                        <a:rPr b="1" i="0" lang="en-GB" sz="1800" u="none" cap="none" strike="noStrike">
                          <a:solidFill>
                            <a:srgbClr val="FFFFFF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Year 8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Rambla"/>
                        <a:buNone/>
                      </a:pPr>
                      <a:r>
                        <a:rPr b="1" i="0" lang="en-GB" sz="1800" u="none" cap="none" strike="noStrike">
                          <a:solidFill>
                            <a:srgbClr val="FFFFFF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Year 9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1"/>
                    </a:solidFill>
                  </a:tcPr>
                </a:tc>
              </a:tr>
              <a:tr h="3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English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4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4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Maths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4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4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</a:tr>
              <a:tr h="3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Science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History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1.5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(+2 hours option)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Geography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1.5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 vMerge="1"/>
              </a:tr>
              <a:tr h="3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MFL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3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Design Technology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t/>
                      </a:r>
                      <a:endParaRPr b="0" i="0" sz="1100" u="none" cap="none" strike="noStrike">
                        <a:solidFill>
                          <a:srgbClr val="005828"/>
                        </a:solidFill>
                        <a:latin typeface="Rambla"/>
                        <a:ea typeface="Rambla"/>
                        <a:cs typeface="Rambla"/>
                        <a:sym typeface="Rambl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Computing</a:t>
                      </a:r>
                      <a:endParaRPr sz="18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 vMerge="1"/>
              </a:tr>
              <a:tr h="426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Art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Rambla"/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005828"/>
                        </a:solidFill>
                        <a:latin typeface="Rambla"/>
                        <a:ea typeface="Rambla"/>
                        <a:cs typeface="Rambla"/>
                        <a:sym typeface="Rambla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(+2 hours option)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</a:tr>
              <a:tr h="3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Music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 vMerge="1"/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Drama/Dance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 vMerge="1"/>
              </a:tr>
              <a:tr h="3698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PE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2 hours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5CDDF"/>
                    </a:solidFill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RE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</a:tr>
              <a:tr h="3651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PDP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5828"/>
                        </a:buClr>
                        <a:buSzPts val="1800"/>
                        <a:buFont typeface="Rambla"/>
                        <a:buNone/>
                      </a:pPr>
                      <a:r>
                        <a:rPr b="0" i="0" lang="en-GB" sz="1800" u="none" cap="none" strike="noStrike">
                          <a:solidFill>
                            <a:srgbClr val="005828"/>
                          </a:solidFill>
                          <a:latin typeface="Rambla"/>
                          <a:ea typeface="Rambla"/>
                          <a:cs typeface="Rambla"/>
                          <a:sym typeface="Rambla"/>
                        </a:rPr>
                        <a:t>1 hour</a:t>
                      </a:r>
                      <a:endParaRPr sz="1400" u="none" cap="none" strike="noStrike"/>
                    </a:p>
                  </a:txBody>
                  <a:tcPr marT="45725" marB="45725" marR="91450" marL="9145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BE8F0"/>
                    </a:solidFill>
                  </a:tcPr>
                </a:tc>
              </a:tr>
            </a:tbl>
          </a:graphicData>
        </a:graphic>
      </p:graphicFrame>
      <p:sp>
        <p:nvSpPr>
          <p:cNvPr id="214" name="Google Shape;214;p30"/>
          <p:cNvSpPr txBox="1"/>
          <p:nvPr>
            <p:ph idx="4294967295" type="title"/>
          </p:nvPr>
        </p:nvSpPr>
        <p:spPr>
          <a:xfrm>
            <a:off x="388432" y="0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Curriculum Structure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15" name="Google Shape;21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4467" y="260350"/>
            <a:ext cx="487362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idx="1" type="body"/>
          </p:nvPr>
        </p:nvSpPr>
        <p:spPr>
          <a:xfrm>
            <a:off x="571500" y="1285875"/>
            <a:ext cx="10972800" cy="49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▶"/>
            </a:pPr>
            <a:r>
              <a:rPr b="0" i="0" lang="en-GB" sz="25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The Tutor Group </a:t>
            </a:r>
            <a:endParaRPr/>
          </a:p>
          <a:p>
            <a:pPr indent="-255587" lvl="0" marL="3651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▶"/>
            </a:pPr>
            <a:r>
              <a:rPr b="0" i="0" lang="en-GB" sz="25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Students are banded by ability in some subjects.</a:t>
            </a:r>
            <a:endParaRPr/>
          </a:p>
          <a:p>
            <a:pPr indent="-255587" lvl="0" marL="3651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▶"/>
            </a:pPr>
            <a:r>
              <a:rPr b="0" i="0" lang="en-GB" sz="25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Year 7 </a:t>
            </a:r>
            <a:endParaRPr/>
          </a:p>
          <a:p>
            <a:pPr indent="-228600" lvl="1" marL="62071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Verdana"/>
              <a:buChar char="◦"/>
            </a:pPr>
            <a:r>
              <a:rPr b="0" i="0" lang="en-GB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Maths (Banded from September)</a:t>
            </a:r>
            <a:endParaRPr b="0" i="0" sz="21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28600" lvl="1" marL="62071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100"/>
              <a:buFont typeface="Rambla"/>
              <a:buChar char="◦"/>
            </a:pPr>
            <a:r>
              <a:rPr lang="en-GB" sz="2100">
                <a:latin typeface="Rambla"/>
                <a:ea typeface="Rambla"/>
                <a:cs typeface="Rambla"/>
                <a:sym typeface="Rambla"/>
              </a:rPr>
              <a:t>PE (Banded September/October)</a:t>
            </a:r>
            <a:endParaRPr sz="2100">
              <a:latin typeface="Rambla"/>
              <a:ea typeface="Rambla"/>
              <a:cs typeface="Rambla"/>
              <a:sym typeface="Rambla"/>
            </a:endParaRPr>
          </a:p>
          <a:p>
            <a:pPr indent="-228600" lvl="1" marL="62071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Verdana"/>
              <a:buChar char="◦"/>
            </a:pPr>
            <a:r>
              <a:rPr b="0" i="0" lang="en-GB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Languages (Banded from January)</a:t>
            </a:r>
            <a:endParaRPr/>
          </a:p>
          <a:p>
            <a:pPr indent="-255587" lvl="0" marL="3651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▶"/>
            </a:pPr>
            <a:r>
              <a:rPr b="0" i="0" lang="en-GB" sz="25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Year 8</a:t>
            </a:r>
            <a:endParaRPr/>
          </a:p>
          <a:p>
            <a:pPr indent="-228600" lvl="1" marL="62071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Verdana"/>
              <a:buChar char="◦"/>
            </a:pPr>
            <a:r>
              <a:rPr b="0" i="0" lang="en-GB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English ( Banded from September)</a:t>
            </a:r>
            <a:endParaRPr/>
          </a:p>
          <a:p>
            <a:pPr indent="-255587" lvl="0" marL="36512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Noto Sans Symbols"/>
              <a:buChar char="▶"/>
            </a:pPr>
            <a:r>
              <a:rPr b="0" i="0" lang="en-GB" sz="25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Year 9</a:t>
            </a:r>
            <a:endParaRPr/>
          </a:p>
          <a:p>
            <a:pPr indent="-228600" lvl="1" marL="620712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Verdana"/>
              <a:buChar char="◦"/>
            </a:pPr>
            <a:r>
              <a:rPr lang="en-GB" sz="2100"/>
              <a:t>Subject choice introduced in Languages, Humanities, Expressive Arts and Design Technology</a:t>
            </a:r>
            <a:endParaRPr/>
          </a:p>
        </p:txBody>
      </p:sp>
      <p:sp>
        <p:nvSpPr>
          <p:cNvPr id="221" name="Google Shape;221;p31"/>
          <p:cNvSpPr txBox="1"/>
          <p:nvPr>
            <p:ph idx="4294967295" type="title"/>
          </p:nvPr>
        </p:nvSpPr>
        <p:spPr>
          <a:xfrm>
            <a:off x="609600" y="274637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Teaching Groups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5064971" y="5193264"/>
            <a:ext cx="69531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ambla"/>
              <a:buNone/>
            </a:pPr>
            <a:r>
              <a:rPr b="0" i="0" lang="en-GB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Fluidity of movement between groups to reflect different rates of progress.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84467" y="333375"/>
            <a:ext cx="487362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idx="1" type="body"/>
          </p:nvPr>
        </p:nvSpPr>
        <p:spPr>
          <a:xfrm>
            <a:off x="609600" y="1481137"/>
            <a:ext cx="8942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Discussing work with your child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Reading exercise books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Reinforcing guidance from teachers 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Supporting your child in responding to feedback</a:t>
            </a:r>
            <a:endParaRPr sz="2700"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Monitoring &amp; supporting </a:t>
            </a: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homework</a:t>
            </a:r>
            <a:endParaRPr b="0" i="0" sz="27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Rambla"/>
              <a:ea typeface="Rambla"/>
              <a:cs typeface="Rambla"/>
              <a:sym typeface="Rambla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Ask your child to explain what they are learning and why?</a:t>
            </a:r>
            <a:endParaRPr sz="2700"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29" name="Google Shape;229;p32"/>
          <p:cNvSpPr txBox="1"/>
          <p:nvPr>
            <p:ph idx="4294967295" type="title"/>
          </p:nvPr>
        </p:nvSpPr>
        <p:spPr>
          <a:xfrm>
            <a:off x="609600" y="274637"/>
            <a:ext cx="112989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Monitoring your child’s learning 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30" name="Google Shape;23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56433" y="6232525"/>
            <a:ext cx="487362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86358" y="469727"/>
            <a:ext cx="3057450" cy="229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Communication</a:t>
            </a:r>
            <a:endParaRPr/>
          </a:p>
        </p:txBody>
      </p:sp>
      <p:sp>
        <p:nvSpPr>
          <p:cNvPr id="238" name="Google Shape;238;p33"/>
          <p:cNvSpPr txBox="1"/>
          <p:nvPr>
            <p:ph idx="1" type="body"/>
          </p:nvPr>
        </p:nvSpPr>
        <p:spPr>
          <a:xfrm>
            <a:off x="227325" y="1825625"/>
            <a:ext cx="40731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76181" lvl="0" marL="3651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▶"/>
            </a:pPr>
            <a:r>
              <a:rPr lang="en-GB" sz="3024">
                <a:latin typeface="Rambla"/>
                <a:ea typeface="Rambla"/>
                <a:cs typeface="Rambla"/>
                <a:sym typeface="Rambla"/>
              </a:rPr>
              <a:t>Website</a:t>
            </a:r>
            <a:endParaRPr sz="3124"/>
          </a:p>
          <a:p>
            <a:pPr indent="-269317" lvl="1" marL="8223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52"/>
              <a:buFont typeface="Noto Sans Symbols"/>
              <a:buChar char="▶"/>
            </a:pPr>
            <a:r>
              <a:rPr lang="en-GB" sz="2616">
                <a:latin typeface="Rambla"/>
                <a:ea typeface="Rambla"/>
                <a:cs typeface="Rambla"/>
                <a:sym typeface="Rambla"/>
              </a:rPr>
              <a:t>The Termly Calendar</a:t>
            </a:r>
            <a:endParaRPr sz="2616"/>
          </a:p>
          <a:p>
            <a:pPr indent="-269317" lvl="1" marL="8223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52"/>
              <a:buFont typeface="Noto Sans Symbols"/>
              <a:buChar char="▶"/>
            </a:pPr>
            <a:r>
              <a:rPr lang="en-GB" sz="2516">
                <a:latin typeface="Rambla"/>
                <a:ea typeface="Rambla"/>
                <a:cs typeface="Rambla"/>
                <a:sym typeface="Rambla"/>
              </a:rPr>
              <a:t>BartholoNews</a:t>
            </a:r>
            <a:endParaRPr sz="2516">
              <a:latin typeface="Rambla"/>
              <a:ea typeface="Rambla"/>
              <a:cs typeface="Rambla"/>
              <a:sym typeface="Rambla"/>
            </a:endParaRPr>
          </a:p>
          <a:p>
            <a:pPr indent="-269317" lvl="0" marL="3651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52"/>
              <a:buFont typeface="Noto Sans Symbols"/>
              <a:buChar char="▶"/>
            </a:pPr>
            <a:r>
              <a:rPr lang="en-GB" sz="2916">
                <a:latin typeface="Rambla"/>
                <a:ea typeface="Rambla"/>
                <a:cs typeface="Rambla"/>
                <a:sym typeface="Rambla"/>
              </a:rPr>
              <a:t>Emails/letters from school</a:t>
            </a:r>
            <a:endParaRPr sz="3016"/>
          </a:p>
          <a:p>
            <a:pPr indent="-269317" lvl="0" marL="3651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52"/>
              <a:buFont typeface="Noto Sans Symbols"/>
              <a:buChar char="▶"/>
            </a:pPr>
            <a:r>
              <a:rPr lang="en-GB" sz="2916">
                <a:latin typeface="Rambla"/>
                <a:ea typeface="Rambla"/>
                <a:cs typeface="Rambla"/>
                <a:sym typeface="Rambla"/>
              </a:rPr>
              <a:t>Social media (Facebook, Twitter and Instagram)</a:t>
            </a:r>
            <a:endParaRPr/>
          </a:p>
        </p:txBody>
      </p:sp>
      <p:pic>
        <p:nvPicPr>
          <p:cNvPr id="239" name="Google Shape;239;p33"/>
          <p:cNvPicPr preferRelativeResize="0"/>
          <p:nvPr/>
        </p:nvPicPr>
        <p:blipFill rotWithShape="1">
          <a:blip r:embed="rId3">
            <a:alphaModFix/>
          </a:blip>
          <a:srcRect b="4273" l="31411" r="30698" t="10930"/>
          <a:stretch/>
        </p:blipFill>
        <p:spPr>
          <a:xfrm>
            <a:off x="8453805" y="365114"/>
            <a:ext cx="3153638" cy="3764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 rotWithShape="1">
          <a:blip r:embed="rId4">
            <a:alphaModFix/>
          </a:blip>
          <a:srcRect b="4137" l="34236" r="34520" t="15204"/>
          <a:stretch/>
        </p:blipFill>
        <p:spPr>
          <a:xfrm>
            <a:off x="4859435" y="2056325"/>
            <a:ext cx="3383640" cy="4230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WELCOME</a:t>
            </a:r>
            <a:endParaRPr/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Kelly Thorne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kthorne@stbarts.co.uk</a:t>
            </a:r>
            <a:endParaRPr u="sng">
              <a:solidFill>
                <a:srgbClr val="0B5394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Assistant Headteacher - Key Stage 3 Raising Achievement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6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Adam Robbins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4"/>
              </a:rPr>
              <a:t>arobbins@stbarts.co.uk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Deputy Headteacher - Curriculum &amp; Achievement</a:t>
            </a:r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 rotWithShape="1">
          <a:blip r:embed="rId5">
            <a:alphaModFix/>
          </a:blip>
          <a:srcRect b="0" l="0" r="0" t="33159"/>
          <a:stretch/>
        </p:blipFill>
        <p:spPr>
          <a:xfrm>
            <a:off x="0" y="4646678"/>
            <a:ext cx="12192002" cy="21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17569" y="227626"/>
            <a:ext cx="1656706" cy="169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4"/>
          <p:cNvSpPr txBox="1"/>
          <p:nvPr>
            <p:ph idx="1" type="subTitle"/>
          </p:nvPr>
        </p:nvSpPr>
        <p:spPr>
          <a:xfrm>
            <a:off x="415600" y="3778819"/>
            <a:ext cx="11360700" cy="189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New Website: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Please refer to the main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Contact page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Find </a:t>
            </a:r>
            <a:r>
              <a:rPr lang="en-GB" u="sng">
                <a:solidFill>
                  <a:schemeClr val="hlink"/>
                </a:solidFill>
                <a:hlinkClick r:id="rId4"/>
              </a:rPr>
              <a:t>email addresses of all teaching staff</a:t>
            </a:r>
            <a:r>
              <a:rPr lang="en-GB"/>
              <a:t>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2033" y="1502495"/>
            <a:ext cx="3841868" cy="17174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Making contact after Monday</a:t>
            </a:r>
            <a:r>
              <a:rPr lang="en-GB"/>
              <a:t>!</a:t>
            </a:r>
            <a:endParaRPr/>
          </a:p>
        </p:txBody>
      </p:sp>
      <p:sp>
        <p:nvSpPr>
          <p:cNvPr id="254" name="Google Shape;254;p3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p35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14030"/>
          <a:stretch/>
        </p:blipFill>
        <p:spPr>
          <a:xfrm>
            <a:off x="0" y="481063"/>
            <a:ext cx="12192000" cy="589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Monitoring Progress</a:t>
            </a:r>
            <a:endParaRPr b="1"/>
          </a:p>
        </p:txBody>
      </p:sp>
      <p:sp>
        <p:nvSpPr>
          <p:cNvPr id="262" name="Google Shape;262;p36"/>
          <p:cNvSpPr txBox="1"/>
          <p:nvPr>
            <p:ph idx="1" type="body"/>
          </p:nvPr>
        </p:nvSpPr>
        <p:spPr>
          <a:xfrm>
            <a:off x="462600" y="1780875"/>
            <a:ext cx="57885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Reports - December 10th &amp; July 8th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Parents’ Evening - April 30th</a:t>
            </a:r>
            <a:endParaRPr/>
          </a:p>
        </p:txBody>
      </p:sp>
      <p:pic>
        <p:nvPicPr>
          <p:cNvPr id="263" name="Google Shape;26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51100" y="1843225"/>
            <a:ext cx="5788500" cy="32560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 Reporting On Your Child’s Progress</a:t>
            </a:r>
            <a:endParaRPr b="1" u="sng"/>
          </a:p>
        </p:txBody>
      </p:sp>
      <p:sp>
        <p:nvSpPr>
          <p:cNvPr id="269" name="Google Shape;269;p37"/>
          <p:cNvSpPr/>
          <p:nvPr/>
        </p:nvSpPr>
        <p:spPr>
          <a:xfrm>
            <a:off x="213575" y="1537599"/>
            <a:ext cx="5203800" cy="27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</a:t>
            </a: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wo</a:t>
            </a: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detailed reports per year (Dec</a:t>
            </a: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and </a:t>
            </a: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Ju</a:t>
            </a: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ne</a:t>
            </a: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)</a:t>
            </a:r>
            <a:endParaRPr b="0" i="0" sz="32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Key summary data</a:t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Parents’ Evening (April)</a:t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70" name="Google Shape;270;p37"/>
          <p:cNvSpPr/>
          <p:nvPr/>
        </p:nvSpPr>
        <p:spPr>
          <a:xfrm>
            <a:off x="6196084" y="2893325"/>
            <a:ext cx="1050877" cy="218365"/>
          </a:xfrm>
          <a:prstGeom prst="rect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" name="Google Shape;27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794647"/>
            <a:ext cx="9430136" cy="191095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7"/>
          <p:cNvSpPr txBox="1"/>
          <p:nvPr/>
        </p:nvSpPr>
        <p:spPr>
          <a:xfrm>
            <a:off x="5895875" y="1644575"/>
            <a:ext cx="5090400" cy="25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000">
                <a:solidFill>
                  <a:schemeClr val="dk1"/>
                </a:solidFill>
                <a:highlight>
                  <a:srgbClr val="FFFFFF"/>
                </a:highlight>
              </a:rPr>
              <a:t>We feedback on students performance in the following key areas: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  <a:highlight>
                  <a:srgbClr val="FFFFFF"/>
                </a:highlight>
              </a:rPr>
              <a:t>Engagement in Learning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  <a:highlight>
                  <a:srgbClr val="FFFFFF"/>
                </a:highlight>
              </a:rPr>
              <a:t>Quality of Homework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  <a:highlight>
                  <a:srgbClr val="FFFFFF"/>
                </a:highlight>
              </a:rPr>
              <a:t>Organisation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-GB" sz="2000">
                <a:solidFill>
                  <a:schemeClr val="dk1"/>
                </a:solidFill>
                <a:highlight>
                  <a:srgbClr val="FFFFFF"/>
                </a:highlight>
              </a:rPr>
              <a:t>Behaviour</a:t>
            </a:r>
            <a:endParaRPr sz="2000">
              <a:solidFill>
                <a:schemeClr val="dk1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15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8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Comparison with national data</a:t>
            </a:r>
            <a:endParaRPr/>
          </a:p>
        </p:txBody>
      </p:sp>
      <p:sp>
        <p:nvSpPr>
          <p:cNvPr id="278" name="Google Shape;278;p38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279" name="Google Shape;279;p38"/>
          <p:cNvGraphicFramePr/>
          <p:nvPr/>
        </p:nvGraphicFramePr>
        <p:xfrm>
          <a:off x="1052250" y="2146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{17D05554-D3DF-490C-80D3-0BBA062526FD}</a:tableStyleId>
              </a:tblPr>
              <a:tblGrid>
                <a:gridCol w="2689675"/>
                <a:gridCol w="1207075"/>
                <a:gridCol w="1259550"/>
                <a:gridCol w="1259550"/>
                <a:gridCol w="1259550"/>
              </a:tblGrid>
              <a:tr h="73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525" marB="91425" marR="9525" marL="9525" anchor="b"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A/7 +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C/4 +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pass</a:t>
                      </a:r>
                      <a:endParaRPr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EECE1"/>
                    </a:solidFill>
                  </a:tcPr>
                </a:tc>
              </a:tr>
              <a:tr h="655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 Bart's Total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4DFEC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2024</a:t>
                      </a:r>
                      <a:endParaRPr sz="18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35.0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83.0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98.9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5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National Total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4DFEC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21.7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67.4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98.0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551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Residual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4DFEC"/>
                    </a:solidFill>
                  </a:tcPr>
                </a:tc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061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13.3</a:t>
                      </a:r>
                      <a:endParaRPr b="1" sz="1200">
                        <a:solidFill>
                          <a:srgbClr val="0061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061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15.6</a:t>
                      </a:r>
                      <a:endParaRPr b="1" sz="1200">
                        <a:solidFill>
                          <a:srgbClr val="0061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200">
                          <a:solidFill>
                            <a:srgbClr val="0061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0.9</a:t>
                      </a:r>
                      <a:endParaRPr b="1" sz="1200">
                        <a:solidFill>
                          <a:srgbClr val="0061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b">
                    <a:lnL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01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EF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9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Homework</a:t>
            </a:r>
            <a:endParaRPr/>
          </a:p>
        </p:txBody>
      </p:sp>
      <p:sp>
        <p:nvSpPr>
          <p:cNvPr id="286" name="Google Shape;286;p39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7" name="Google Shape;28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9700" y="3510077"/>
            <a:ext cx="5312601" cy="27891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"/>
          <p:cNvSpPr txBox="1"/>
          <p:nvPr>
            <p:ph idx="4294967295" type="title"/>
          </p:nvPr>
        </p:nvSpPr>
        <p:spPr>
          <a:xfrm>
            <a:off x="609600" y="274637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lang="en-GB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Homework</a:t>
            </a: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counts</a:t>
            </a:r>
            <a:endParaRPr/>
          </a:p>
        </p:txBody>
      </p:sp>
      <p:sp>
        <p:nvSpPr>
          <p:cNvPr id="293" name="Google Shape;293;p40"/>
          <p:cNvSpPr txBox="1"/>
          <p:nvPr>
            <p:ph idx="1" type="body"/>
          </p:nvPr>
        </p:nvSpPr>
        <p:spPr>
          <a:xfrm>
            <a:off x="609600" y="1165225"/>
            <a:ext cx="10972800" cy="48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</a:pPr>
            <a:r>
              <a:rPr b="0" i="0" lang="en-GB" sz="28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Analysis of value-added by </a:t>
            </a:r>
            <a:r>
              <a:rPr lang="en-GB">
                <a:latin typeface="Rambla"/>
                <a:ea typeface="Rambla"/>
                <a:cs typeface="Rambla"/>
                <a:sym typeface="Rambla"/>
              </a:rPr>
              <a:t>homework</a:t>
            </a:r>
            <a:r>
              <a:rPr b="0" i="0" lang="en-GB" sz="28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scores in Y11</a:t>
            </a:r>
            <a:endParaRPr/>
          </a:p>
          <a:p>
            <a:pPr indent="-134683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</a:pPr>
            <a:r>
              <a:rPr b="0" i="0" lang="en-GB" sz="28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The quality of </a:t>
            </a:r>
            <a:r>
              <a:rPr lang="en-GB">
                <a:latin typeface="Rambla"/>
                <a:ea typeface="Rambla"/>
                <a:cs typeface="Rambla"/>
                <a:sym typeface="Rambla"/>
              </a:rPr>
              <a:t>homework</a:t>
            </a:r>
            <a:r>
              <a:rPr b="0" i="0" lang="en-GB" sz="28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is strongly </a:t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1095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None/>
            </a:pPr>
            <a:r>
              <a:rPr b="0" i="0" lang="en-GB" sz="28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linked to overall progress.</a:t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l"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lang="en-GB" sz="1900">
                <a:latin typeface="Arial"/>
                <a:ea typeface="Arial"/>
                <a:cs typeface="Arial"/>
                <a:sym typeface="Arial"/>
              </a:rPr>
              <a:t>Each piece of Homework can last up to 30 minutes. English Homework may be up to 45 minutes</a:t>
            </a:r>
            <a:endParaRPr sz="3700"/>
          </a:p>
          <a:p>
            <a:pPr indent="0" lvl="0" marL="10953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None/>
            </a:pPr>
            <a:r>
              <a:t/>
            </a:r>
            <a:endParaRPr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34683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134683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None/>
            </a:pPr>
            <a:r>
              <a:t/>
            </a:r>
            <a:endParaRPr b="0" i="0" sz="28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94" name="Google Shape;294;p40"/>
          <p:cNvSpPr/>
          <p:nvPr/>
        </p:nvSpPr>
        <p:spPr>
          <a:xfrm>
            <a:off x="239183" y="188912"/>
            <a:ext cx="11706312" cy="6480175"/>
          </a:xfrm>
          <a:custGeom>
            <a:rect b="b" l="l" r="r" t="t"/>
            <a:pathLst>
              <a:path extrusionOk="0" h="6480175" w="8785225">
                <a:moveTo>
                  <a:pt x="0" y="0"/>
                </a:moveTo>
                <a:lnTo>
                  <a:pt x="8785225" y="0"/>
                </a:lnTo>
                <a:lnTo>
                  <a:pt x="8785225" y="6480175"/>
                </a:lnTo>
                <a:lnTo>
                  <a:pt x="0" y="6480175"/>
                </a:lnTo>
                <a:lnTo>
                  <a:pt x="0" y="0"/>
                </a:lnTo>
                <a:close/>
                <a:moveTo>
                  <a:pt x="63117" y="63117"/>
                </a:moveTo>
                <a:lnTo>
                  <a:pt x="63117" y="6417058"/>
                </a:lnTo>
                <a:lnTo>
                  <a:pt x="8722108" y="6417058"/>
                </a:lnTo>
                <a:lnTo>
                  <a:pt x="8722108" y="63117"/>
                </a:lnTo>
                <a:lnTo>
                  <a:pt x="63117" y="63117"/>
                </a:lnTo>
                <a:close/>
              </a:path>
            </a:pathLst>
          </a:custGeom>
          <a:solidFill>
            <a:srgbClr val="990099"/>
          </a:solidFill>
          <a:ln cap="flat" cmpd="thickThin" w="55000">
            <a:solidFill>
              <a:srgbClr val="50207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descr="data:image/jpeg;base64,/9j/4AAQSkZJRgABAQAAAQABAAD/2wCEAAkGBxQTEhUUExQVFhUWFxwYGBgWFxQXGBwdHRcaFxgcFxgYHCggHBwlIBcVIjEiJSwrLi4uHB8zODMsNygtLisBCgoKDg0OGxAQGzYmICQ0LCwvLC8tLCw2LCw0NC8wLCwsLDQsLDQsLCwsLCwsLCwsLCwsLCwsLCwsLCwsLCw0LP/AABEIAMgA/AMBIgACEQEDEQH/xAAcAAABBQEBAQAAAAAAAAAAAAAGAAMEBQcCAQj/xABKEAACAQIEAgcEBwQGCgEFAAABAgMAEQQFEiEGMRNBUWFxgZEHIjKhFCNCUqKxwWJyktEVJDOywvAINDVTY3SCk7PhcxYlQ4PD/8QAGwEBAAIDAQEAAAAAAAAAAAAAAAIDAQQFBgf/xAAzEQACAgEDAgQEBQIHAAAAAAAAAQIDEQQhMRJBBRMyYVGBodEUInHB8AbxFSMzQpGx4f/aAAwDAQACEQMRAD8A3ClSpUAqVKlQCpUqbmlCi5O1AOUqiw49GNr2PVUqgFSpUqAVKlSoDl2sCezeqXC8RI7qu3vEAeewqTnObpALvblfegrA4eCOcTrqIB1KhclFPaBpvt1XJoDSKVB7cWhuR02Nj1H51eZDmXToT91rX8r0BaUqVKgFSpUqAVcu4AuTYV1Q5xpLKIlaFS+lrsqbta3MKNzbsFAEEUwbkb13QjwViJH1SSgxgjSqvsxN7klTuo8aLqAVKlSoBUqVcTShQWY2AoDulVembIT3dtWFAKlSpUAqVR8ZihGLnrNhUA5xbsoC2pU1hMSsi6lO3+dqeoDyqziGBnhIjI6QWKgkC9urftF6tKA82zeV5zFGuoksbfsqCxPoLeJFAVWXYrFPiFj6GVSGGpmRlVQDuSx2rTVmU8iD51nSYwWuFXt5Uo8XMdcgb3IygYdYDXs3hcAedAaRXjEDc1EynGiWJW6+R8RUHivFGOIN1ahq9Da/nQFsmIUmwO9OVnMnEIG9+VaDhnJRSRYlQSO8jegB7FxCbHqjC6xqWI6jtYX82v5UJ5RECURibBfeI52A3o/iy3TiHnLc1AAHgdV+0fCR4Vn8TaEc9ekL+p/IUBIzbL8PPISHYWCqdB0n3VCg3sRewXq6qtMDnMeDiVFsFv3kkna7MeZO3Z1VRtEqsCotqiQtbrYalY+Pu1Y5RgxOJoz9qFrfvXUqfIgGgDzA4kSRq4+0L09Q7wNi9eG35qfzAP8AOiG9Ae0q8vXt6Ai5liejjZvIeNZ5iM5lM2gj3NAcX67sQNv+k0TcZ4kDo49QXUdyTawJ03/OouZ4LDh3diQbKqkHYKi6QB8z50BW4fP1AsCAO7ajPIMSZIFc9d7eF7Cs6k4dgY6gx3N/iYeVgbb0UZbxCqukAN7BVttsOQ5UAW17XlKgFVFxfG74ciGxdWDabgagL3AJNr738qnZxi+jTvbYfrQDiOI2aboU5KLseodg8aA5yIzyyhZFMSg++WtfwVQbkn0rTUcEXG4rLs4zlooiVtqJCiw6ybXPhuaOeENX0VWY3LEm/wAv0oC6r2qGTPgT7vLt6zXQzg9tAP8AEWDeSL6vd1NwO3bceNZnjeIujJV7qw2Kt7pHkaMc0z9B8Rt33tUF5wxDdJJ3XYt6ar0Ba8ANIYGkcFVdroG2uALarHqPV4UTBweRFA75jp3uzHtZix+dM4PiF3ANmUEsFPUSps1vA0BoFBXC6Xx0pPNY2A/jW/5UU5djRIgbrHxdxqjwmXaMTJNrOkm6Bdud9YbbcG4/hoAVzCPo3dPuuV8gdvlarXhBlaWSNt1liII7bHl6M1ReL4rO8troSGPkBcHxsaawTdBiR/w5dJ/dvpP4TegLzhiYwSywOdlvbv08j5ip+Y5srAodDBhYqwuD471znWXRoWnW4exWwtYljux6ybXHhQrBl5lhxE5JvEQE3PMWaQ26/dNqA9wuRwRyCQIvum4DSSOg7PcJ38yav5OJwhAZ7k8uQHlQ2JKmZVgVn6aNrXaMFT2MGup9bUAZQ48SQlx90+tqzbFYiwI0k+8O2wvsLm2360xm+LxAhXoXlVlezpHqN+o3Ci5sRY+dUuMwOPkIYQS2BvskgBtvuGtfwqt2YbWDahpXKKl1LfPfgJC5IPcth6k/mat+ApiWUnYtEfXY0NYFWmwijYtKlhcWB1XABB5cxVpwVOIjEXIUKCrEkAD3SOZ6r2qeTXawGvDOWPh1kVyDdzpI+6ORI6jvyq61VRrxJhibCeNj2Iwc+i3NdDiCM/Cs7/u4ef8ANkA+dZIl1qqvxmZhW0jmOZ/SorZvJ9nCzkdpOHX5NLf5UH8QZjJDMxlUoJDqW5BHhqG1x2UAVzYhCwkIBdVZVJJ21d3I+dAvFMrSAKCbF1Bt173P5V1Fnms6VNz3V5LhXOhij6L31FWHhe4286AlRtYAd1IYPoswi2+OKJj4ljeouHm1yMg+yQp8SL/qKJJ8HI2ZqTGdAVSH+yEQ7C/3ib7UAbXr29Naq6DUAJZ1ielxGi9lXYnsVQWc/n8qDsHa8ktra2Jt2C+w/KiLPsq6CM6pC8sjsFILKAh+LUt7MTe2/bQxih78UQ/fby2Hzv6UBKzaMNDGv2mlDHuVQQPVm/DWmYDDBcMkRNj0ek9xI3/OqR8ogMGHeRLug1JuRu3ve8B8QHOx66ax+fCFSXPr2/zoAOx0uJwz6JYpOdgyqzI3ZpYC3lzq1wGGxEqB/dS/U5IPoAbVLOJSSzMgvULHcVRwNoOxtewF6AjYvD9Ji8PGfhadLjtAbUR6CrziDBdFMbCyv7y933h6/nVfmkRixauBcRShrdZUG5t5GificLLAkyG4U7HubY/O1ACharDhfDCWPEYY7EMJoz2EjSfK43/eqjmxIV1BPxkgeIBb8gasMoxXQ4mOTkp9xvBv5EKfKgJWBxzRFkb3T8LDwNSzmY7ae4ly0tLrQA3Wzb23Gw+VqBMaZ1ZgI2CryLMgv26bE7eNj3VhvHJhvAS5hj1ZWU8iLGqzEYxJHBVlZjFEZADcq3RgEMOokBT51UYPDTSMNWw7Abk+JGwFXOQcF6JpZpJjaXTdAoFtIsPeJ7O6iafBlPIQ43N+kwyrpk1C120NouBbZ+RPLamconk+iPEuHdr69Tl4lX3t9gW1bC32RTWc5b0aDoZn0DdozoIJ5ar6dW3ZeqLgXMHjxuLwsjllaBZoweq11cDr5n5VV58fM8vvz8ivzY9fR3O5ZbKDVpkZczARuqMykXZNfL3uWob7c6hwwhmRDya6fxKU/wAVe5BiLNC/YRfz2P5mriw7zCcYWWR5ZnQAlmlVACL21FVIYdfYedTcRm8LKrj+kZgbbh+iBv3a4/lT/H2bw4ZEMsCzCTXH7zBbAr7wvpPMXoM4FxUksf0SECZogWUs4ULGGAAZrG9tQFwPKtTU3TjtUssrujcoddayWWOxaAmye6D/AGcjX2vfS5u179Z97n11XZPmYUDTo1hjZT7y3B5WFiR6UQz8FzyNrdMLG378sv8AgSoeD4SmE7pJJEsXRgpNEkd9W4ZGDuxBGxBsQe6sOeoa2jjb49yrqua9OPn3J+V8ZyJOIsZ0axy2EU0YZUVv93KGY2v1Ne3VRzegqTg7DuhSaeaVSLEXVQR39GgogwzRxxrEmvSq6RqJY272ZiT51bR5ihi1pv2LalYo/wCZz7D8mYqL35ULZpleFxEvTEAyadGrmSvYb8/OvMfqk6QKbBEZieywJHmTaqThzUIV1Ek8yTVzSa3LC/y/AwwfD8gB+VOjiJHZohvb3WHlVez7VS4RAmLkHU2lvUWPzFZAsiTWJL2+sdvi5WJI37rUR8P41MEejmzLDun2ISwuv7jNIXI7jfutQ/l00cKFpRqjQkuAuq4vuNPX4Uf5NPBJEr4YxmM8jGFA8LAbHuO9YxvkY7nh4qh+yJpP/jw+If5hLVNynO4cQuqFwwBsw3DKfuupsyt3EA0E8YcR4/CMT0EXQH4Zx0kgH/yKLaPE7d9BGMzrESzJP0gWRbe9AiozL91juXXc7EkVdXROxZiben0V16cq1x7o0TP8b0kzHqX3R5f+70N4D6zEOR94Ivlt+d6iTcQppJBuwBIXe9+oU1wpO7siIsgfVqZgp2sdRN7WqHRL4FKpm+xpWaY4E2HJBpXy2/SgSYmfEXPwodh39tEeYRyRgsY3OxtYXAJ2DHw5+NqpcKBHGXPUL1EqLOPsFBZw5lZ5DuWYn+XytRhBhJJIZGQEkJqKj4iDzVe+19uun8k4fleIHoxGLmwkuHt2kHlQBTnPDaTzRSltOh1ZltcPpNwOe3Yee1TsbhVGHeNVAUIbActhcfOphauGNAZVnR0aJbX6N1e3aAfeHmtx51awwAShDuFbn2r8SnzFj51HzeH4lPVcfpSyOXVHC3WitC3jH8F+8oy+lAXeZ8QBQb8qiLmCuL6R6VQYqAy4iKLXo1ODqsGtp94bHY7gDftq3zDL2hcapXlL3JdxGpuNjtGqi1rdV++gJAxaj4QBULG5g5KKrBdbqlzyGpgtz3C96aLVFx3w3HMb+m9AEWGwEm4kkjtuNixuPTanMBkOEhbpERjLpKdIzSO9iNxqdibd1SY3BAI5EA+u9e1DvkYXJHjy6IMre+SrBhuo3BBG2nltShwEKfDGO3dnPf21IpUyZPcZaWwkSNwpuNaI1ja1xqBsbE71xDIRcAFQNtrAHr2t1V5JIFF2IA7SQB86g5lnmHw+npZVXULrzNwOdrA3rGUSjGUtkslkTXlCz8e4XS5TpH6NdR0rbbUqbaiOthXn/wBZq+CmxUcZvEwXQ57WQXJH79/Ko9cS78Jd3j7f8hVSrLsfx/ieijdBEhcuDZSfhK2tqP7VO8DcQ4nEY1UlmZlKudNlA+HbZQL1FWpvBsPw22MHOWNg+WPTgZ5DzkDel9C/mfWh/BjTGPCiPiONo8IISwbU4AIFvdB1bjt2FCHEEpSAgGxYhR5nf5XrYOcTppSI2YC5tsKgYAlpBI9luoFrjqJ27zVvlWXDEaYWZ1D7FkIDCwvsSD2VbS8H4DD2aSRha+rp5yQQQAb6jsNhytWdse5PMOnHfP0MwzLHuqkOyKpbtsSLkjmajZJm0sMnS4JnLH40RJJY5P31QHf9oWIrSP6SyWA6YPorNa9sPEJWP/aU3qUvFBbaDA42QdRMSwp6zMv5Vf566OhRRvfjoqnyVWse+Xv8Sy4dzZ8TDqlw8kD2s0cg2N/uk/Evjv2iqHMfZ6pk6TBMkJ+1E4JhN9iUC7xnw27hzqecdmT/ANnhMPEO2fEMxHisSH86ewuX5i99eNhiuP8A8GHuR4NM7flVEZOLyjRrsnW+qLwwexPAMqrqmxSDcbRQWN/3pHb+7RVlYSJAiAADs6+89poezvMMbhwIsWomj1jo8XENI5HbEJyRv2l90m3Klhc0HbWZTlLlkrL7LPXLIZLiaFuLsGD0ZQAKX98DwJHz/SnUzMdtNYmdpALAlQdzY29aiVF7w3Hpjv8AePyG386t+lqgzVMXHhx9DWFpVHwzFwD1mxU879th31muM44x8bFcRLHh5BzjbDEEeBLnUOwgkGpwg5vC+xiUsG4u9tzyrNJPa0j6vo+FkkCsVDPIkatY2uLajY+FMe0bivMIME/SYaHDie8K2xBllGpTcgIgW4AO99tqAsswvRRInYN/E7mr9LQrZb8I6vhWhjqrGp+lL+wfxZr9JUysixszG6Bi4G/3iovcb8hVRgsc8eLWIPaOUlmWym7aCAbncdm3OqPCzsrECTQCOsi23jUdMdEkqyGdZJFYEAHUdjewCipWaZQm99i3UeGqm5rK6e2WF2YPpkDG4ADbi4tt1EVScLuBOd2JcEXZmYm243Yk1ez4uVyphw0kysuqyoQ4v8N9dgBz51DwvDuO6ZZWwvQoPeYvLFe1jeyoWN7dRtVdLgoyUvka2klTGuxW8tbd9/2LnEtbevDuKbzdCYntzKm3pU7GAdISosrqsijsDqCR5HUK1znlpkkuqFe1br6cvlaguT2kkS6DAqoH0sS5Y2DWYgBRRdkRtrXvB/T9BWOZ/hiuKxK/dlkPlrP8xWvdJx4On4bRXc5KaNB9oue4nDNF0DhUdWudKMbgjrYHmCPShPKuOMVHIGkkMiX95WC8uvSQNjVlnmI+k5RBLzeGQI/byKfP6s+dD+NlgOCw4AUYhXkD2FiUvqBcgb8wBfvqqUnnOTo6amvyuiUcvLi3j6lv7S80Ms8aK141jV1A5EuNWr0Kj17ap8WCcFDqveOaSOx5gMqPy9a6zVHj+iTEc4Y2W/I6GIAPdYJ5GiPi7HxYvADERLpcTJ0q9YOh137ea79YA7Ki98tlkMVRrjFbZ59//Snyvh+dcNNiGUCJoGsdQufeVhsN+a0xw/if6tjYT9uESDxjcE/I/KpGQ51M6PhS/wBUMNMFWw5iNnG9r8xVJgSUs/2WDxnzjsR6NWNtsFqjOXUp/FNY+hf5blKS5XNMxbXBI+gA7e8ISb9tXvs5hiiwsuLMYaSIudW99KoGKjq33qBw1vk+NHYxP4I/5VcezjFLFgJpHBKo7swA1EgIpIA679lW1r8yNDWTl5VizxL6FuudSYyOOV4kjUjUgSUS3VrbsQoAO1tPVVHxOL9EP+J+Sn/PnVnlMcSxL0CGOJruqNsV1sXtbq58uqqXO5icRGm1gNXfc7H8hW3g4ITZRgEnZYpNWhtjpd0PK+zIQw5dRomwnA2XxMpTCQ3H2nUyN5tISTQPjwxhYJI8TkWDxkqyk9YI3q39nvG7O/0HHELi0H1ch+GdRyI/bsNx1+RFT6JdPV2MdSzgNRhlW+hVVRyCgKPQVzpqSdl8abtUDJxDFcgVQ4TA453lEmJihUNaP6NErOR2s0+pQefuhT41d4qfQNuZ2H61ATEaaAGc74OxEgbXj8XIp5qWVB4HolXbuqgfh+WPZCwtsL3YepN6PMdnyrYE7nlTP02/VUurbBjG+QcyvIpGI6RzbsAt86NcG6xKFFgB1VVSYzbbahiHOHxEp0G0amw7++omTzjrifGw4kJDKseHYKWdYVmljvcGyMbMu1+3ep2WZR9JjEoznESA/ajOHjHho0nSR2Gq7MuFcbiZi6TQRQkKFJVpHsAL3Gy89W1MH2PRP70uLmLnmUSNFP8A07/nV0/L6V0t57kI9WXkKeN+CBmMkTSYh40hB0oigksTuxLbcgoG22/bUPD+zDCD+0kxMp/bl0j0jC0dmvCKqTa4LYzlFYTBfC8C5fHuuEhJ7XXpD6veifC4KNV+rREH7Kqv5CvLU5A9jvyrBE8hWxIrjMY7rbtBHqKcxkyx2ZmVQOZYgC3iaHs346y6NTqxkBI6kcSH0jvvQA3jE90jupsYgGLCfe0SRn/9bgD5G/nUiWRXUMpurDUp7QdxQlmGMlWaGMKOjSVpC2qxs6aCum3aAb3rKi5PCMNpchvlbWk8QR+v6UAZ3hAc4ZG2WVgp8JItH5m9GuGlsVPeKCvaWTHj0dTY9Gjg9hDMB/dFa9/GTp+F5driu6ZG4ZcmHG4Nh7zRM6j/AIkXMeJt8qo8BlkkySugBEKh2F97EncDrtbensBmTpiUxDkkl9Tki2oHZ+Q6wTyrqHHvhXxCR2s6vCb/AHb2uPLl41rbHdUZxcunl4f7MMsjkTNMJ9HnYCaM/VsAAbBRY2G3cQOoUG4VGUYqEnkh1W5ao5VsR+L1qTluUSvhJZo1c6ZYwugMW2Vw5Ft7DWu4q34S4XmaLEyOjKWgeONWBUszAG9j1bWv31LeWDXzCnr/ADbZW3wY7wXiMEsOmTT9JdmjUlWLe+NK26gPeIoey3C9Jg8UeuFopB4EujfmD5VfZRwBixJG79GgV1bdiW91geSi3V20U5BwYIBOrya1nXQVC6bC55G5ud6yoSfYps1VNTlKMsttP49+F8gX4U/2Xjx4n8A/lU7gtrZXif3mHqqiizKeGoIIniVSyS/GHN77W7rU1n0EOHwcoRUiTa9rKu5A3ra00GrYZ9jm6zVxnXZGK5efoDWDztFQK50kC2/ytVHi8azz9KouBsByNqdxWfYTYdIHY7BYwXP4RXmDOJlJ+j5fiXHUXXol/ibauxKrTxlJuXJxFO1pYRaRY4yD3lKgEHtJ9KhZ/h1xCAWKOpvHIDZkYbggjq2FWUXCuauRcYbDjvJlb0AtU6D2aO/+s46Z+6JUiHyv+lFqtPCHlpZRl1WSl1Zwyf7POO2xB+iYyy4uMWVtgJlA+Jf29iSOvmOsA/DUG5V7O8vgdZFhLSKbh5JJHIINwbFtN79dqJ8dPpQnrOw865bxnY20RMViNTE9Q2FUmc5kI1J9B21Iaawqi4jW8ix9ai7eJ3t5C3zrAIOUxtJIZZDcnl2AdgokFQ8tg0rUgNc0BE4gcjDyEG3Jf4ja3pq9Kq+FcKdgOs1Pz3DOxVCCAQHXsbtI7x/nnVvwrg1vdTcLzI5X5c+ugIuN4exOEdpsubUGJaTCSsTG5JuxiY7xud+65p7Ce0DBEETyHCzKdLwzqVdSPAEEG4II5ijHDJdh61zj8thkbVJDG7Wtd0VjbsuRQDtIiuqVqA4G1Oyxgi4ps13FJbwoD5/zuMYvPsUsvvpGNlJJX3Ejj2HjvV8mVQopCRRrt9lFB9bXoV4SxSyY/HTk2DOxHPk0rMAPICi6TGjkFJ9BXd8PrXldWNzQ1M/z4ySsvxYMQF9190+XL5WoZ4jxIEg07m2/6VOmjDsVAKnncHnUOfBJGCWIXvYgfnVf4Nwu687GfO6q+knYHiFdADXDDmLE+lqs874bOZLh5lkEf1dm1KSefUAR16uug6PPsJGPekBI6lBb8hatD4DzQT4clUkRVchekXTqBAa69o3NaGs09UY/lll54NzSai2ElJLBIznheHFLEJi31QsCllvcAG+x22vSw/CGDXfoVc7byFn5C32jbqq8pXrn9K+Bs/iLcY6ng4hiVAFRQqjkFAAHgBypykqk8qpM/wCJIMK2iV2DgBiqoWJU38hfxrLwirdl3evL13liCaJJQSFkUMARvYi4v31OTBL3n/PdUkjBXXrmbLY8QpjmjDxncqw902NxfzApzMM+weG/tZ4Iz2F11fw8zQvmHtbwCHTF02IYmwEUZ59W7kfK9ZUTAd5Xk2HhQCGCKMfsRovrYb1IjTc+NZzHxrm+IFsFlRUdT4kkC1+wlPzPhXS8O59iLmfHxYVT9nDqS3qACP4qkA5x0qqSzMqgdbEAepoYzL2gZdBs+KQnsj1SH8AIHmRVbhvZHhmOvFz4rEsAfjksvyGr8VX2W8IYGCxiwsII+0VDN/E1zQEPhXjzCY6V4oSwdRcCQBS46yu/VttVnnWIsyL1EE/p/nxoX9ovCLzacZg/q8ZBuuiwLqPs/vDe3URcHnUnhPiGLNYBq+rxEW0irsQeVwDf3D8iLUBPEgQh2FwDtsbEgEgX5CqKJGeQs25Yknzq/wA2IsIl+Fefee+ouEgtQDOY4joo79Z2UdpPL+dO5TCSqg7sbC/aTVZm79JiFQcoxc/vH/1b1omyKP6xf2d/T/3agL7MstjljEci3A5WJBXa2xG422rnB4JIlCRrYD/O5qXe9K1AUfE3EIwERnaGaVV+Logp0i3NrkWXv6qDML7UMfiR0uFyrXESQGMtzcc72ArTmS+3UaAM39k2EllaSOSbDhtzHCyhNXWQCNr7bDasPPYBTgscU2O6/MeFWyuCLjcULiS9TcFi9B3+E8+7vrILsmq/PMWIsPNIdgkTt6KT+lTdVcML0B8y8IRYlQ/RYTETFyLFUbTtfm1rDnzo4gyLOJQLQYfD98r3Pour8q2GuSK2FqrYwUE8IrdUG+poy2D2Y4hzqxOYP3iFAn4ri3pTHHns0weEy2aeLpXmTSRJI5J3dQ1wLDkSOVawRQd7S88w39HYqBp4ukZPcTWpYsGBsADeqZTlLlk0kuCN7FcFEcuhk6OPpCZAX0Lq2ka3vWvytR9j8NqAN+VYd7OvaPBgMEsDxyyyiRyFjAtY2I3J7b9VE78dZxilP0TKig6mmLcu279GKiZD5cIO80sRJFENUjIgHMuyqPVjWfw8MZ7iv7fHphlPNYfiHnGBv/1U9h/Y/h9WrFYjEYlxzLNpBPX2tv8AvUwC5zL2kZbDzxKueyIGT5qLfOsv4t4khzDEdNCrqoQR++ACSLm4AJ2swrV4eAMvSNkTCxDUpXUw1uLi1wz3N++vn/LIGiaWJ9mjcqR3j3T+VU3r8hbT6zTclkzyfDxJhfo8ECoFSV9JZgu17ENzt92p59m+LxH+vZnM4PNIrqvzNvw0SezSTVlsHd0g9JXA+VqKKsh6UQn6mBOWeyrLYrEwmVh1yu7DzUEKfMUa5ZlcMUemGKOMAW9xFX8hXVRsLnkHTdCJo2kIJ6MOpew57A9VSIllhhXci7GvA3Wo503I7dtAMzbLbt3ND+a8T4PD7TYmFD90upb+Eb/Ks59t+CxUciYgTznCyEK6K7BUYdgvazAG1xzv2in+HeAsuaKOZQ04cBgZGNvNVsL9RBrS1uur0kVKzO/wROEHN4RPzH2u4NTpgSadurSukfi975UF4YY2fMVxmGwr4LUQJCSbEH4zaQDVcW2AtcX571puGyyKEWiijjH7CqvrYU3I/vAVzaPG/wARdGuuGE+7ZZKnpWWyQovudzT1woJPIC5pqKq7ibFaIdN95DpH5t8ga75QQslGt2kPNmJ/l8rVPx/F6ZfPAJkPQzalaUA2jIK6b9o+K452F64ydAqirDG5fHiIWilUMjjcH5EHqI6jWjr9dDSQUpLOXj7k4Qc+Azw8yuodGDKwBVlIIIO4II5ingKxTJs6nyKcQYktLl8jfVybkx9fIfNevmOsVsuExKSIrxsHRgGVlNwQeRBraqthbBTg8pkWmnhj9qVqV6VWGALJKNpcWI6v5d1OGWrzFQJPGDcEEXVh/nl3UOiIgkHmDagLPA5qkaHpnVFXfU5CqB2EnYVUZn7Tsthv/WBIeyJWf8QGn50zmWESZegkGpJCFYDbYkXseo1Y5XwHl+Ht0eFjuPtPeRvWQm3lQAk3tcaY6cFgJ5jyu36iMNb1rkYriPFfDHDhFPIkKD6MXb5CtQjQKLKAAOoAAegrugMxg9luKxJ/r2Zyvcbomsr5aza3/TVzl3sly6DnG8xHXM5P4UCr8qN12qSLMO+gIuW5Lh4VHQQRRD9hFX8hU9hcUohYb1S8ScYYPAhTiZdGq+kaWYtawNgoJ6xQFphlqO3OszzH24QXKYTCzSseWohAfALqb5VUPxTn2L/sMOuGQ/aKBT6zXv4gVXZbCtZm0v1eDKTfBsR7eqsB47w8aZrOYnRllVZDoIazcmBsedxfzq0k4Bx2K3x2OZh91S7ju2OlQfKm884Iw+Cw/SRGRpNQBZyPhP7IAHO1c6zxXSzflRllvbb7l9dclJNjuQ+0yPAYZcMIJJZQzEWKqvvMSBfck79lSW4wzzF/6vhVgQ8mK2I8WlNj5LU/2bBegc6RqEhF7C9tIPPnRqtczV+PTok6oQ3Xdv8AYs8jLbbM1bgbMsVvjswbSeaKzuLdmn3UHoaoeKOG2yabC4vDO7hX3L6fiG+n3QPdZdQ9a2wCqvijJlxeFlgPNl90nqcbofW3leufp/H9Q9RF2v8AL3WP5wZlRHp25CnIs1XEQRzxG6SoGHdfmD3g3B8KmOSedY17CuITG8uWzGzKzNEDzDC/Sp8tVv3q2avcGkV2dZVHiYJIJRdJFKntHYR3g2I7xWLcH42TLMdJluKPuM/1Tnlc/CRf7Li3g3nW8Vn3tf4P+mYbpol/rGHBZbc2Tmy7cyLXHft11RqtPDUVOufD+nuSjJxeUWsi1W5hgW0h15jf/wBVT+zfij6Zh9Eh+viADdrLyV/0Pf40fxwAoPCvDU12aTUuMuY/zJutqcQPgzIcmDA9hBpjMMD9JIJuAvw9veaLpcvXnamcNhLV2rfE7LEo8FSqSB/C5cyDdiQPCrWA1WcRcU4OA6XnjuvNVOtr9mlbmgvMPaqg93DQM55AyHT4WVbk+orQv0ur1k8qLfu9v+yalCCNGzHAR4iJoplDowsQfkQeojqNAGVZxPkGJEEzGbASklDzdN9yF6iOscjzG+1QYP6ezD4EeCM9enoF8QzDW3iL1c5R7FCx14zFFmO5EQub98km59K7XhPh2o0meuaw/wDbzv8AqU22RnwjX8DjEljWSNg6OLqym4I7qlpGTvVHwzw5BgYuhw4YITchnd9+VxqNh5WooRbC1dsoMx4YzUwno3P1ZO37J/lQTmHEM+KzxMNFKVhWfQ2k31Bfek1ehFGMmG3qqw+UwYbGf0gQ3uRvrVF1FiQAGAHXbVft2oA2wOU6ZNbsGt8IAPqb9fdVtesjzL20pyw2GdzyBkYL+FLn51WtxHn2L/s4+gU9aoIx6ykt6b1CdkK1mbS/XYyk3wbZJKFF2IUDmWIA9TQ5mntBy7D7PiUY/djvIfwAgeZrM4/ZxjMQQ2NxhO97apJT6uQB8644v4BwuDwMsqmR5QUAZ2Fhd1BsqgDkTzvWj/iuldirjLLbxt9yflSxnBrfCHFUOYJJJCrhY30XcAEnSGuACdt+uiAVl3+j6v8AUp/+Y/8A5pWqAV0Ss9Q71kf+kZhh0OEkHMO6HzUMP7prXQKzj294TVlqt/u50b1DJ/ioBzgOKM4HDuiIpaJdRVVBLAWYkgbm4NEOmg/2R4jXlsYv8Duv4iw/vUY18z8RUo6qyLfDZ0q/Shtlqj4ny1p4GjW1zYi/K4NxV+RXGmqKbXXJSXKJYBjg/IpMMrB2B1NewvYbWonSuitK1SvvldNzlyzOMHQrqubV6K1wZB7TcE+Bx8OYQba2DbchIvMHudf8VbjkObJisPFiI/hlQNbsPWp7wbjyoU4vyQYzCSQ/aIuh7HG6+vLwJoN9g/Ehjkly+Y2uWeIHqcbSILnsGq3c3bXv/A9Z5+mUZeqO3y7fb5GhfDpln4m2Vya6r1FubV2ikwT2hZRJlGYJjsMPqZmJK3sAx3kjPYrD3h2eQoyxPtVy6KJSJHkYoDoRCSLjkxNlB7r0a8S5HHjMPJh5R7ri1xa6kbqy36wbGhfh/wBi+Xw2aUSYhh/vGsnkiW+ZNaeo0FN81Oa3RONjisIBMw9ruJxBMeCwlidhfVM58EUAA+tNx8H59j98Q7QxnqkcIN+yKPf1ArecBlMMACQQxxIOqNFQfhFPvubdlWVaWmr0RRhzb5Zj+TexPDxgNiZnmP3UHRJ+ZY+oo5yfhnC4UfUYeND94KC3m594+tX+INztyFNha2CJwBXYr0CvQKA6Q23qxDVXCnVlI2FABDpTDJUkGuHFAQMFhI4idEaISSSVVQTfc3tVihqBijbfsqRhpL14zx3S+Xd1riW/zNyiWVgnJQj7Wj/9tfveP+9f9KLY6DfbC9svt2yp+prmeGrOsr/VFtnoZM/0fB/UJ/8AmT/4o61IVl/+j5/s+b/mm/8AFDWoCvoxzj2g/wBruF6TKcUPuqr/AMMik/K9GFVHF+F6XA4qP70Eg/AaAyr2G4i+HxEf3ZQ38SAf4K0s1jXsNxVsRPH96IN/C4H+Otlr5947X0a2fvh/Q36HmB5XlN4rFJGuqR1Re1mCj1NCWa+0vAw3Cu0zDqiUkfxGw9K0KNJff/pxbLHOMeWGbVyTWO5l7WsTKdGGgWMnYXvK/kLAX8jTMXC2eZjvJ0qoeud+iT/tjf8ADXZo/pvUT3saj9X/AD5lMtTHsaVm3GmCw9xJiELD7KHpG8CFvbzoLzX2wqLjDYcn9qUgfhW9/WrfIvYSgs2KxDP+xEugebtcnyAo/wAm4HwOEI6HDRhh9th0j9vxPcjyrt0f0/pK/VmT9/siiV8nwYpFi89zLaJZljPWi9DH/wBw2J9TRHwp7HsTHNHiJ8Usbo4cCIGRrg3952sLne+xrZ6VdiumupYhFJeywVNt8ipyD4hTdeirDBJxA5Gu4uVeBwwtXJe2woB01FY6R3mvJJD201QHNqVq6tSoDy1egV7XtqA8Ar21K1e0BmeS5jrUBj71vWrJ5RSpVraSxzryyUlhlZPJ0jaF8zV6mFsoPZXtKvOeMWOc5RfY2aVsdItAftqa2CjHbOP7jn9KVKuR4Rvra/1/ZltvoZbf6Pv+zpf+af8A8UNahXlKvoZzz2uJYwylTyYEHzFqVKgPlHhPPTl+KMpTWVV4yt9O523Nj1iiGb2gZnjGKYZCt/swRsz272NyPHalSrWs0dFlnmTgnLjfckpySwmSsv8AZZmmMYPiW6P9qeQyPY77KCT5G1HeRew7Cx2ad5Z27No4/Qe9+KlSrYSS2RE0PJuGMNhhaCGKL9xACfFuZ86t1iA6qVKsg6qHMfeNKlQHFKlSoBUqVKgEDTvTdwpUqAbNeWpUqAVqVqVKgPa9pUqAVKlSoD//2Q==" id="295" name="Google Shape;295;p40"/>
          <p:cNvSpPr txBox="1"/>
          <p:nvPr/>
        </p:nvSpPr>
        <p:spPr>
          <a:xfrm>
            <a:off x="207433" y="-144462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descr="data:image/jpeg;base64,/9j/4AAQSkZJRgABAQAAAQABAAD/2wCEAAkGBxQTEhUUExQVFhUWFxwYGBgWFxQXGBwdHRcaFxgcFxgYHCggHBwlIBcVIjEiJSwrLi4uHB8zODMsNygtLisBCgoKDg0OGxAQGzYmICQ0LCwvLC8tLCw2LCw0NC8wLCwsLDQsLDQsLCwsLCwsLCwsLCwsLCwsLCwsLCwsLCw0LP/AABEIAMgA/AMBIgACEQEDEQH/xAAcAAABBQEBAQAAAAAAAAAAAAAGAAMEBQcCAQj/xABKEAACAQIEAgcEBwQGCgEFAAABAgMAEQQFEiEGMRNBUWFxgZEHIjKhFCNCUqKxwWJyktEVJDOywvAINDVTY3SCk7PhcxYlQ4PD/8QAGwEBAAIDAQEAAAAAAAAAAAAAAAIDAQQFBgf/xAAzEQACAgEDAgQEBQIHAAAAAAAAAQIDEQQhMRJBBRMyYVGBodEUInHB8AbxFSMzQpGx4f/aAAwDAQACEQMRAD8A3ClSpUAqVKlQCpUqbmlCi5O1AOUqiw49GNr2PVUqgFSpUqAVKlSoDl2sCezeqXC8RI7qu3vEAeewqTnObpALvblfegrA4eCOcTrqIB1KhclFPaBpvt1XJoDSKVB7cWhuR02Nj1H51eZDmXToT91rX8r0BaUqVKgFSpUqAVcu4AuTYV1Q5xpLKIlaFS+lrsqbta3MKNzbsFAEEUwbkb13QjwViJH1SSgxgjSqvsxN7klTuo8aLqAVKlSoBUqVcTShQWY2AoDulVembIT3dtWFAKlSpUAqVR8ZihGLnrNhUA5xbsoC2pU1hMSsi6lO3+dqeoDyqziGBnhIjI6QWKgkC9urftF6tKA82zeV5zFGuoksbfsqCxPoLeJFAVWXYrFPiFj6GVSGGpmRlVQDuSx2rTVmU8iD51nSYwWuFXt5Uo8XMdcgb3IygYdYDXs3hcAedAaRXjEDc1EynGiWJW6+R8RUHivFGOIN1ahq9Da/nQFsmIUmwO9OVnMnEIG9+VaDhnJRSRYlQSO8jegB7FxCbHqjC6xqWI6jtYX82v5UJ5RECURibBfeI52A3o/iy3TiHnLc1AAHgdV+0fCR4Vn8TaEc9ekL+p/IUBIzbL8PPISHYWCqdB0n3VCg3sRewXq6qtMDnMeDiVFsFv3kkna7MeZO3Z1VRtEqsCotqiQtbrYalY+Pu1Y5RgxOJoz9qFrfvXUqfIgGgDzA4kSRq4+0L09Q7wNi9eG35qfzAP8AOiG9Ae0q8vXt6Ai5liejjZvIeNZ5iM5lM2gj3NAcX67sQNv+k0TcZ4kDo49QXUdyTawJ03/OouZ4LDh3diQbKqkHYKi6QB8z50BW4fP1AsCAO7ajPIMSZIFc9d7eF7Cs6k4dgY6gx3N/iYeVgbb0UZbxCqukAN7BVttsOQ5UAW17XlKgFVFxfG74ciGxdWDabgagL3AJNr738qnZxi+jTvbYfrQDiOI2aboU5KLseodg8aA5yIzyyhZFMSg++WtfwVQbkn0rTUcEXG4rLs4zlooiVtqJCiw6ybXPhuaOeENX0VWY3LEm/wAv0oC6r2qGTPgT7vLt6zXQzg9tAP8AEWDeSL6vd1NwO3bceNZnjeIujJV7qw2Kt7pHkaMc0z9B8Rt33tUF5wxDdJJ3XYt6ar0Ba8ANIYGkcFVdroG2uALarHqPV4UTBweRFA75jp3uzHtZix+dM4PiF3ANmUEsFPUSps1vA0BoFBXC6Xx0pPNY2A/jW/5UU5djRIgbrHxdxqjwmXaMTJNrOkm6Bdud9YbbcG4/hoAVzCPo3dPuuV8gdvlarXhBlaWSNt1liII7bHl6M1ReL4rO8troSGPkBcHxsaawTdBiR/w5dJ/dvpP4TegLzhiYwSywOdlvbv08j5ip+Y5srAodDBhYqwuD471znWXRoWnW4exWwtYljux6ybXHhQrBl5lhxE5JvEQE3PMWaQ26/dNqA9wuRwRyCQIvum4DSSOg7PcJ38yav5OJwhAZ7k8uQHlQ2JKmZVgVn6aNrXaMFT2MGup9bUAZQ48SQlx90+tqzbFYiwI0k+8O2wvsLm2360xm+LxAhXoXlVlezpHqN+o3Ci5sRY+dUuMwOPkIYQS2BvskgBtvuGtfwqt2YbWDahpXKKl1LfPfgJC5IPcth6k/mat+ApiWUnYtEfXY0NYFWmwijYtKlhcWB1XABB5cxVpwVOIjEXIUKCrEkAD3SOZ6r2qeTXawGvDOWPh1kVyDdzpI+6ORI6jvyq61VRrxJhibCeNj2Iwc+i3NdDiCM/Cs7/u4ef8ANkA+dZIl1qqvxmZhW0jmOZ/SorZvJ9nCzkdpOHX5NLf5UH8QZjJDMxlUoJDqW5BHhqG1x2UAVzYhCwkIBdVZVJJ21d3I+dAvFMrSAKCbF1Bt173P5V1Fnms6VNz3V5LhXOhij6L31FWHhe4286AlRtYAd1IYPoswi2+OKJj4ljeouHm1yMg+yQp8SL/qKJJ8HI2ZqTGdAVSH+yEQ7C/3ib7UAbXr29Naq6DUAJZ1ielxGi9lXYnsVQWc/n8qDsHa8ktra2Jt2C+w/KiLPsq6CM6pC8sjsFILKAh+LUt7MTe2/bQxih78UQ/fby2Hzv6UBKzaMNDGv2mlDHuVQQPVm/DWmYDDBcMkRNj0ek9xI3/OqR8ogMGHeRLug1JuRu3ve8B8QHOx66ax+fCFSXPr2/zoAOx0uJwz6JYpOdgyqzI3ZpYC3lzq1wGGxEqB/dS/U5IPoAbVLOJSSzMgvULHcVRwNoOxtewF6AjYvD9Ji8PGfhadLjtAbUR6CrziDBdFMbCyv7y933h6/nVfmkRixauBcRShrdZUG5t5GificLLAkyG4U7HubY/O1ACharDhfDCWPEYY7EMJoz2EjSfK43/eqjmxIV1BPxkgeIBb8gasMoxXQ4mOTkp9xvBv5EKfKgJWBxzRFkb3T8LDwNSzmY7ae4ly0tLrQA3Wzb23Gw+VqBMaZ1ZgI2CryLMgv26bE7eNj3VhvHJhvAS5hj1ZWU8iLGqzEYxJHBVlZjFEZADcq3RgEMOokBT51UYPDTSMNWw7Abk+JGwFXOQcF6JpZpJjaXTdAoFtIsPeJ7O6iafBlPIQ43N+kwyrpk1C120NouBbZ+RPLamconk+iPEuHdr69Tl4lX3t9gW1bC32RTWc5b0aDoZn0DdozoIJ5ar6dW3ZeqLgXMHjxuLwsjllaBZoweq11cDr5n5VV58fM8vvz8ivzY9fR3O5ZbKDVpkZczARuqMykXZNfL3uWob7c6hwwhmRDya6fxKU/wAVe5BiLNC/YRfz2P5mriw7zCcYWWR5ZnQAlmlVACL21FVIYdfYedTcRm8LKrj+kZgbbh+iBv3a4/lT/H2bw4ZEMsCzCTXH7zBbAr7wvpPMXoM4FxUksf0SECZogWUs4ULGGAAZrG9tQFwPKtTU3TjtUssrujcoddayWWOxaAmye6D/AGcjX2vfS5u179Z97n11XZPmYUDTo1hjZT7y3B5WFiR6UQz8FzyNrdMLG378sv8AgSoeD4SmE7pJJEsXRgpNEkd9W4ZGDuxBGxBsQe6sOeoa2jjb49yrqua9OPn3J+V8ZyJOIsZ0axy2EU0YZUVv93KGY2v1Ne3VRzegqTg7DuhSaeaVSLEXVQR39GgogwzRxxrEmvSq6RqJY272ZiT51bR5ihi1pv2LalYo/wCZz7D8mYqL35ULZpleFxEvTEAyadGrmSvYb8/OvMfqk6QKbBEZieywJHmTaqThzUIV1Ek8yTVzSa3LC/y/AwwfD8gB+VOjiJHZohvb3WHlVez7VS4RAmLkHU2lvUWPzFZAsiTWJL2+sdvi5WJI37rUR8P41MEejmzLDun2ISwuv7jNIXI7jfutQ/l00cKFpRqjQkuAuq4vuNPX4Uf5NPBJEr4YxmM8jGFA8LAbHuO9YxvkY7nh4qh+yJpP/jw+If5hLVNynO4cQuqFwwBsw3DKfuupsyt3EA0E8YcR4/CMT0EXQH4Zx0kgH/yKLaPE7d9BGMzrESzJP0gWRbe9AiozL91juXXc7EkVdXROxZiben0V16cq1x7o0TP8b0kzHqX3R5f+70N4D6zEOR94Ivlt+d6iTcQppJBuwBIXe9+oU1wpO7siIsgfVqZgp2sdRN7WqHRL4FKpm+xpWaY4E2HJBpXy2/SgSYmfEXPwodh39tEeYRyRgsY3OxtYXAJ2DHw5+NqpcKBHGXPUL1EqLOPsFBZw5lZ5DuWYn+XytRhBhJJIZGQEkJqKj4iDzVe+19uun8k4fleIHoxGLmwkuHt2kHlQBTnPDaTzRSltOh1ZltcPpNwOe3Yee1TsbhVGHeNVAUIbActhcfOphauGNAZVnR0aJbX6N1e3aAfeHmtx51awwAShDuFbn2r8SnzFj51HzeH4lPVcfpSyOXVHC3WitC3jH8F+8oy+lAXeZ8QBQb8qiLmCuL6R6VQYqAy4iKLXo1ODqsGtp94bHY7gDftq3zDL2hcapXlL3JdxGpuNjtGqi1rdV++gJAxaj4QBULG5g5KKrBdbqlzyGpgtz3C96aLVFx3w3HMb+m9AEWGwEm4kkjtuNixuPTanMBkOEhbpERjLpKdIzSO9iNxqdibd1SY3BAI5EA+u9e1DvkYXJHjy6IMre+SrBhuo3BBG2nltShwEKfDGO3dnPf21IpUyZPcZaWwkSNwpuNaI1ja1xqBsbE71xDIRcAFQNtrAHr2t1V5JIFF2IA7SQB86g5lnmHw+npZVXULrzNwOdrA3rGUSjGUtkslkTXlCz8e4XS5TpH6NdR0rbbUqbaiOthXn/wBZq+CmxUcZvEwXQ57WQXJH79/Ko9cS78Jd3j7f8hVSrLsfx/ieijdBEhcuDZSfhK2tqP7VO8DcQ4nEY1UlmZlKudNlA+HbZQL1FWpvBsPw22MHOWNg+WPTgZ5DzkDel9C/mfWh/BjTGPCiPiONo8IISwbU4AIFvdB1bjt2FCHEEpSAgGxYhR5nf5XrYOcTppSI2YC5tsKgYAlpBI9luoFrjqJ27zVvlWXDEaYWZ1D7FkIDCwvsSD2VbS8H4DD2aSRha+rp5yQQQAb6jsNhytWdse5PMOnHfP0MwzLHuqkOyKpbtsSLkjmajZJm0sMnS4JnLH40RJJY5P31QHf9oWIrSP6SyWA6YPorNa9sPEJWP/aU3qUvFBbaDA42QdRMSwp6zMv5Vf566OhRRvfjoqnyVWse+Xv8Sy4dzZ8TDqlw8kD2s0cg2N/uk/Evjv2iqHMfZ6pk6TBMkJ+1E4JhN9iUC7xnw27hzqecdmT/ANnhMPEO2fEMxHisSH86ewuX5i99eNhiuP8A8GHuR4NM7flVEZOLyjRrsnW+qLwwexPAMqrqmxSDcbRQWN/3pHb+7RVlYSJAiAADs6+89poezvMMbhwIsWomj1jo8XENI5HbEJyRv2l90m3Klhc0HbWZTlLlkrL7LPXLIZLiaFuLsGD0ZQAKX98DwJHz/SnUzMdtNYmdpALAlQdzY29aiVF7w3Hpjv8AePyG386t+lqgzVMXHhx9DWFpVHwzFwD1mxU879th31muM44x8bFcRLHh5BzjbDEEeBLnUOwgkGpwg5vC+xiUsG4u9tzyrNJPa0j6vo+FkkCsVDPIkatY2uLajY+FMe0bivMIME/SYaHDie8K2xBllGpTcgIgW4AO99tqAsswvRRInYN/E7mr9LQrZb8I6vhWhjqrGp+lL+wfxZr9JUysixszG6Bi4G/3iovcb8hVRgsc8eLWIPaOUlmWym7aCAbncdm3OqPCzsrECTQCOsi23jUdMdEkqyGdZJFYEAHUdjewCipWaZQm99i3UeGqm5rK6e2WF2YPpkDG4ADbi4tt1EVScLuBOd2JcEXZmYm243Yk1ez4uVyphw0kysuqyoQ4v8N9dgBz51DwvDuO6ZZWwvQoPeYvLFe1jeyoWN7dRtVdLgoyUvka2klTGuxW8tbd9/2LnEtbevDuKbzdCYntzKm3pU7GAdISosrqsijsDqCR5HUK1znlpkkuqFe1br6cvlaguT2kkS6DAqoH0sS5Y2DWYgBRRdkRtrXvB/T9BWOZ/hiuKxK/dlkPlrP8xWvdJx4On4bRXc5KaNB9oue4nDNF0DhUdWudKMbgjrYHmCPShPKuOMVHIGkkMiX95WC8uvSQNjVlnmI+k5RBLzeGQI/byKfP6s+dD+NlgOCw4AUYhXkD2FiUvqBcgb8wBfvqqUnnOTo6amvyuiUcvLi3j6lv7S80Ms8aK141jV1A5EuNWr0Kj17ap8WCcFDqveOaSOx5gMqPy9a6zVHj+iTEc4Y2W/I6GIAPdYJ5GiPi7HxYvADERLpcTJ0q9YOh137ea79YA7Ki98tlkMVRrjFbZ59//Snyvh+dcNNiGUCJoGsdQufeVhsN+a0xw/if6tjYT9uESDxjcE/I/KpGQ51M6PhS/wBUMNMFWw5iNnG9r8xVJgSUs/2WDxnzjsR6NWNtsFqjOXUp/FNY+hf5blKS5XNMxbXBI+gA7e8ISb9tXvs5hiiwsuLMYaSIudW99KoGKjq33qBw1vk+NHYxP4I/5VcezjFLFgJpHBKo7swA1EgIpIA679lW1r8yNDWTl5VizxL6FuudSYyOOV4kjUjUgSUS3VrbsQoAO1tPVVHxOL9EP+J+Sn/PnVnlMcSxL0CGOJruqNsV1sXtbq58uqqXO5icRGm1gNXfc7H8hW3g4ITZRgEnZYpNWhtjpd0PK+zIQw5dRomwnA2XxMpTCQ3H2nUyN5tISTQPjwxhYJI8TkWDxkqyk9YI3q39nvG7O/0HHELi0H1ch+GdRyI/bsNx1+RFT6JdPV2MdSzgNRhlW+hVVRyCgKPQVzpqSdl8abtUDJxDFcgVQ4TA453lEmJihUNaP6NErOR2s0+pQefuhT41d4qfQNuZ2H61ATEaaAGc74OxEgbXj8XIp5qWVB4HolXbuqgfh+WPZCwtsL3YepN6PMdnyrYE7nlTP02/VUurbBjG+QcyvIpGI6RzbsAt86NcG6xKFFgB1VVSYzbbahiHOHxEp0G0amw7++omTzjrifGw4kJDKseHYKWdYVmljvcGyMbMu1+3ep2WZR9JjEoznESA/ajOHjHho0nSR2Gq7MuFcbiZi6TQRQkKFJVpHsAL3Gy89W1MH2PRP70uLmLnmUSNFP8A07/nV0/L6V0t57kI9WXkKeN+CBmMkTSYh40hB0oigksTuxLbcgoG22/bUPD+zDCD+0kxMp/bl0j0jC0dmvCKqTa4LYzlFYTBfC8C5fHuuEhJ7XXpD6veifC4KNV+rREH7Kqv5CvLU5A9jvyrBE8hWxIrjMY7rbtBHqKcxkyx2ZmVQOZYgC3iaHs346y6NTqxkBI6kcSH0jvvQA3jE90jupsYgGLCfe0SRn/9bgD5G/nUiWRXUMpurDUp7QdxQlmGMlWaGMKOjSVpC2qxs6aCum3aAb3rKi5PCMNpchvlbWk8QR+v6UAZ3hAc4ZG2WVgp8JItH5m9GuGlsVPeKCvaWTHj0dTY9Gjg9hDMB/dFa9/GTp+F5driu6ZG4ZcmHG4Nh7zRM6j/AIkXMeJt8qo8BlkkySugBEKh2F97EncDrtbensBmTpiUxDkkl9Tki2oHZ+Q6wTyrqHHvhXxCR2s6vCb/AHb2uPLl41rbHdUZxcunl4f7MMsjkTNMJ9HnYCaM/VsAAbBRY2G3cQOoUG4VGUYqEnkh1W5ao5VsR+L1qTluUSvhJZo1c6ZYwugMW2Vw5Ft7DWu4q34S4XmaLEyOjKWgeONWBUszAG9j1bWv31LeWDXzCnr/ADbZW3wY7wXiMEsOmTT9JdmjUlWLe+NK26gPeIoey3C9Jg8UeuFopB4EujfmD5VfZRwBixJG79GgV1bdiW91geSi3V20U5BwYIBOrya1nXQVC6bC55G5ud6yoSfYps1VNTlKMsttP49+F8gX4U/2Xjx4n8A/lU7gtrZXif3mHqqiizKeGoIIniVSyS/GHN77W7rU1n0EOHwcoRUiTa9rKu5A3ra00GrYZ9jm6zVxnXZGK5efoDWDztFQK50kC2/ytVHi8azz9KouBsByNqdxWfYTYdIHY7BYwXP4RXmDOJlJ+j5fiXHUXXol/ibauxKrTxlJuXJxFO1pYRaRY4yD3lKgEHtJ9KhZ/h1xCAWKOpvHIDZkYbggjq2FWUXCuauRcYbDjvJlb0AtU6D2aO/+s46Z+6JUiHyv+lFqtPCHlpZRl1WSl1Zwyf7POO2xB+iYyy4uMWVtgJlA+Jf29iSOvmOsA/DUG5V7O8vgdZFhLSKbh5JJHIINwbFtN79dqJ8dPpQnrOw865bxnY20RMViNTE9Q2FUmc5kI1J9B21Iaawqi4jW8ix9ai7eJ3t5C3zrAIOUxtJIZZDcnl2AdgokFQ8tg0rUgNc0BE4gcjDyEG3Jf4ja3pq9Kq+FcKdgOs1Pz3DOxVCCAQHXsbtI7x/nnVvwrg1vdTcLzI5X5c+ugIuN4exOEdpsubUGJaTCSsTG5JuxiY7xud+65p7Ce0DBEETyHCzKdLwzqVdSPAEEG4II5ijHDJdh61zj8thkbVJDG7Wtd0VjbsuRQDtIiuqVqA4G1Oyxgi4ps13FJbwoD5/zuMYvPsUsvvpGNlJJX3Ejj2HjvV8mVQopCRRrt9lFB9bXoV4SxSyY/HTk2DOxHPk0rMAPICi6TGjkFJ9BXd8PrXldWNzQ1M/z4ySsvxYMQF9190+XL5WoZ4jxIEg07m2/6VOmjDsVAKnncHnUOfBJGCWIXvYgfnVf4Nwu687GfO6q+knYHiFdADXDDmLE+lqs874bOZLh5lkEf1dm1KSefUAR16uug6PPsJGPekBI6lBb8hatD4DzQT4clUkRVchekXTqBAa69o3NaGs09UY/lll54NzSai2ElJLBIznheHFLEJi31QsCllvcAG+x22vSw/CGDXfoVc7byFn5C32jbqq8pXrn9K+Bs/iLcY6ng4hiVAFRQqjkFAAHgBypykqk8qpM/wCJIMK2iV2DgBiqoWJU38hfxrLwirdl3evL13liCaJJQSFkUMARvYi4v31OTBL3n/PdUkjBXXrmbLY8QpjmjDxncqw902NxfzApzMM+weG/tZ4Iz2F11fw8zQvmHtbwCHTF02IYmwEUZ59W7kfK9ZUTAd5Xk2HhQCGCKMfsRovrYb1IjTc+NZzHxrm+IFsFlRUdT4kkC1+wlPzPhXS8O59iLmfHxYVT9nDqS3qACP4qkA5x0qqSzMqgdbEAepoYzL2gZdBs+KQnsj1SH8AIHmRVbhvZHhmOvFz4rEsAfjksvyGr8VX2W8IYGCxiwsII+0VDN/E1zQEPhXjzCY6V4oSwdRcCQBS46yu/VttVnnWIsyL1EE/p/nxoX9ovCLzacZg/q8ZBuuiwLqPs/vDe3URcHnUnhPiGLNYBq+rxEW0irsQeVwDf3D8iLUBPEgQh2FwDtsbEgEgX5CqKJGeQs25Yknzq/wA2IsIl+Fefee+ouEgtQDOY4joo79Z2UdpPL+dO5TCSqg7sbC/aTVZm79JiFQcoxc/vH/1b1omyKP6xf2d/T/3agL7MstjljEci3A5WJBXa2xG422rnB4JIlCRrYD/O5qXe9K1AUfE3EIwERnaGaVV+Logp0i3NrkWXv6qDML7UMfiR0uFyrXESQGMtzcc72ArTmS+3UaAM39k2EllaSOSbDhtzHCyhNXWQCNr7bDasPPYBTgscU2O6/MeFWyuCLjcULiS9TcFi9B3+E8+7vrILsmq/PMWIsPNIdgkTt6KT+lTdVcML0B8y8IRYlQ/RYTETFyLFUbTtfm1rDnzo4gyLOJQLQYfD98r3Pour8q2GuSK2FqrYwUE8IrdUG+poy2D2Y4hzqxOYP3iFAn4ri3pTHHns0weEy2aeLpXmTSRJI5J3dQ1wLDkSOVawRQd7S88w39HYqBp4ukZPcTWpYsGBsADeqZTlLlk0kuCN7FcFEcuhk6OPpCZAX0Lq2ka3vWvytR9j8NqAN+VYd7OvaPBgMEsDxyyyiRyFjAtY2I3J7b9VE78dZxilP0TKig6mmLcu279GKiZD5cIO80sRJFENUjIgHMuyqPVjWfw8MZ7iv7fHphlPNYfiHnGBv/1U9h/Y/h9WrFYjEYlxzLNpBPX2tv8AvUwC5zL2kZbDzxKueyIGT5qLfOsv4t4khzDEdNCrqoQR++ACSLm4AJ2swrV4eAMvSNkTCxDUpXUw1uLi1wz3N++vn/LIGiaWJ9mjcqR3j3T+VU3r8hbT6zTclkzyfDxJhfo8ECoFSV9JZgu17ENzt92p59m+LxH+vZnM4PNIrqvzNvw0SezSTVlsHd0g9JXA+VqKKsh6UQn6mBOWeyrLYrEwmVh1yu7DzUEKfMUa5ZlcMUemGKOMAW9xFX8hXVRsLnkHTdCJo2kIJ6MOpew57A9VSIllhhXci7GvA3Wo503I7dtAMzbLbt3ND+a8T4PD7TYmFD90upb+Eb/Ks59t+CxUciYgTznCyEK6K7BUYdgvazAG1xzv2in+HeAsuaKOZQ04cBgZGNvNVsL9RBrS1uur0kVKzO/wROEHN4RPzH2u4NTpgSadurSukfi975UF4YY2fMVxmGwr4LUQJCSbEH4zaQDVcW2AtcX571puGyyKEWiijjH7CqvrYU3I/vAVzaPG/wARdGuuGE+7ZZKnpWWyQovudzT1woJPIC5pqKq7ibFaIdN95DpH5t8ga75QQslGt2kPNmJ/l8rVPx/F6ZfPAJkPQzalaUA2jIK6b9o+K452F64ydAqirDG5fHiIWilUMjjcH5EHqI6jWjr9dDSQUpLOXj7k4Qc+Azw8yuodGDKwBVlIIIO4II5ingKxTJs6nyKcQYktLl8jfVybkx9fIfNevmOsVsuExKSIrxsHRgGVlNwQeRBraqthbBTg8pkWmnhj9qVqV6VWGALJKNpcWI6v5d1OGWrzFQJPGDcEEXVh/nl3UOiIgkHmDagLPA5qkaHpnVFXfU5CqB2EnYVUZn7Tsthv/WBIeyJWf8QGn50zmWESZegkGpJCFYDbYkXseo1Y5XwHl+Ht0eFjuPtPeRvWQm3lQAk3tcaY6cFgJ5jyu36iMNb1rkYriPFfDHDhFPIkKD6MXb5CtQjQKLKAAOoAAegrugMxg9luKxJ/r2Zyvcbomsr5aza3/TVzl3sly6DnG8xHXM5P4UCr8qN12qSLMO+gIuW5Lh4VHQQRRD9hFX8hU9hcUohYb1S8ScYYPAhTiZdGq+kaWYtawNgoJ6xQFphlqO3OszzH24QXKYTCzSseWohAfALqb5VUPxTn2L/sMOuGQ/aKBT6zXv4gVXZbCtZm0v1eDKTfBsR7eqsB47w8aZrOYnRllVZDoIazcmBsedxfzq0k4Bx2K3x2OZh91S7ju2OlQfKm884Iw+Cw/SRGRpNQBZyPhP7IAHO1c6zxXSzflRllvbb7l9dclJNjuQ+0yPAYZcMIJJZQzEWKqvvMSBfck79lSW4wzzF/6vhVgQ8mK2I8WlNj5LU/2bBegc6RqEhF7C9tIPPnRqtczV+PTok6oQ3Xdv8AYs8jLbbM1bgbMsVvjswbSeaKzuLdmn3UHoaoeKOG2yabC4vDO7hX3L6fiG+n3QPdZdQ9a2wCqvijJlxeFlgPNl90nqcbofW3leufp/H9Q9RF2v8AL3WP5wZlRHp25CnIs1XEQRzxG6SoGHdfmD3g3B8KmOSedY17CuITG8uWzGzKzNEDzDC/Sp8tVv3q2avcGkV2dZVHiYJIJRdJFKntHYR3g2I7xWLcH42TLMdJluKPuM/1Tnlc/CRf7Li3g3nW8Vn3tf4P+mYbpol/rGHBZbc2Tmy7cyLXHft11RqtPDUVOufD+nuSjJxeUWsi1W5hgW0h15jf/wBVT+zfij6Zh9Eh+viADdrLyV/0Pf40fxwAoPCvDU12aTUuMuY/zJutqcQPgzIcmDA9hBpjMMD9JIJuAvw9veaLpcvXnamcNhLV2rfE7LEo8FSqSB/C5cyDdiQPCrWA1WcRcU4OA6XnjuvNVOtr9mlbmgvMPaqg93DQM55AyHT4WVbk+orQv0ur1k8qLfu9v+yalCCNGzHAR4iJoplDowsQfkQeojqNAGVZxPkGJEEzGbASklDzdN9yF6iOscjzG+1QYP6ezD4EeCM9enoF8QzDW3iL1c5R7FCx14zFFmO5EQub98km59K7XhPh2o0meuaw/wDbzv8AqU22RnwjX8DjEljWSNg6OLqym4I7qlpGTvVHwzw5BgYuhw4YITchnd9+VxqNh5WooRbC1dsoMx4YzUwno3P1ZO37J/lQTmHEM+KzxMNFKVhWfQ2k31Bfek1ehFGMmG3qqw+UwYbGf0gQ3uRvrVF1FiQAGAHXbVft2oA2wOU6ZNbsGt8IAPqb9fdVtesjzL20pyw2GdzyBkYL+FLn51WtxHn2L/s4+gU9aoIx6ykt6b1CdkK1mbS/XYyk3wbZJKFF2IUDmWIA9TQ5mntBy7D7PiUY/djvIfwAgeZrM4/ZxjMQQ2NxhO97apJT6uQB8644v4BwuDwMsqmR5QUAZ2Fhd1BsqgDkTzvWj/iuldirjLLbxt9yflSxnBrfCHFUOYJJJCrhY30XcAEnSGuACdt+uiAVl3+j6v8AUp/+Y/8A5pWqAV0Ss9Q71kf+kZhh0OEkHMO6HzUMP7prXQKzj294TVlqt/u50b1DJ/ioBzgOKM4HDuiIpaJdRVVBLAWYkgbm4NEOmg/2R4jXlsYv8Duv4iw/vUY18z8RUo6qyLfDZ0q/Shtlqj4ny1p4GjW1zYi/K4NxV+RXGmqKbXXJSXKJYBjg/IpMMrB2B1NewvYbWonSuitK1SvvldNzlyzOMHQrqubV6K1wZB7TcE+Bx8OYQba2DbchIvMHudf8VbjkObJisPFiI/hlQNbsPWp7wbjyoU4vyQYzCSQ/aIuh7HG6+vLwJoN9g/Ehjkly+Y2uWeIHqcbSILnsGq3c3bXv/A9Z5+mUZeqO3y7fb5GhfDpln4m2Vya6r1FubV2ikwT2hZRJlGYJjsMPqZmJK3sAx3kjPYrD3h2eQoyxPtVy6KJSJHkYoDoRCSLjkxNlB7r0a8S5HHjMPJh5R7ri1xa6kbqy36wbGhfh/wBi+Xw2aUSYhh/vGsnkiW+ZNaeo0FN81Oa3RONjisIBMw9ruJxBMeCwlidhfVM58EUAA+tNx8H59j98Q7QxnqkcIN+yKPf1ArecBlMMACQQxxIOqNFQfhFPvubdlWVaWmr0RRhzb5Zj+TexPDxgNiZnmP3UHRJ+ZY+oo5yfhnC4UfUYeND94KC3m594+tX+INztyFNha2CJwBXYr0CvQKA6Q23qxDVXCnVlI2FABDpTDJUkGuHFAQMFhI4idEaISSSVVQTfc3tVihqBijbfsqRhpL14zx3S+Xd1riW/zNyiWVgnJQj7Wj/9tfveP+9f9KLY6DfbC9svt2yp+prmeGrOsr/VFtnoZM/0fB/UJ/8AmT/4o61IVl/+j5/s+b/mm/8AFDWoCvoxzj2g/wBruF6TKcUPuqr/AMMik/K9GFVHF+F6XA4qP70Eg/AaAyr2G4i+HxEf3ZQ38SAf4K0s1jXsNxVsRPH96IN/C4H+Otlr5947X0a2fvh/Q36HmB5XlN4rFJGuqR1Re1mCj1NCWa+0vAw3Cu0zDqiUkfxGw9K0KNJff/pxbLHOMeWGbVyTWO5l7WsTKdGGgWMnYXvK/kLAX8jTMXC2eZjvJ0qoeud+iT/tjf8ADXZo/pvUT3saj9X/AD5lMtTHsaVm3GmCw9xJiELD7KHpG8CFvbzoLzX2wqLjDYcn9qUgfhW9/WrfIvYSgs2KxDP+xEugebtcnyAo/wAm4HwOEI6HDRhh9th0j9vxPcjyrt0f0/pK/VmT9/siiV8nwYpFi89zLaJZljPWi9DH/wBw2J9TRHwp7HsTHNHiJ8Usbo4cCIGRrg3952sLne+xrZ6VdiumupYhFJeywVNt8ipyD4hTdeirDBJxA5Gu4uVeBwwtXJe2woB01FY6R3mvJJD201QHNqVq6tSoDy1egV7XtqA8Ar21K1e0BmeS5jrUBj71vWrJ5RSpVraSxzryyUlhlZPJ0jaF8zV6mFsoPZXtKvOeMWOc5RfY2aVsdItAftqa2CjHbOP7jn9KVKuR4Rvra/1/ZltvoZbf6Pv+zpf+af8A8UNahXlKvoZzz2uJYwylTyYEHzFqVKgPlHhPPTl+KMpTWVV4yt9O523Nj1iiGb2gZnjGKYZCt/swRsz272NyPHalSrWs0dFlnmTgnLjfckpySwmSsv8AZZmmMYPiW6P9qeQyPY77KCT5G1HeRew7Cx2ad5Z27No4/Qe9+KlSrYSS2RE0PJuGMNhhaCGKL9xACfFuZ86t1iA6qVKsg6qHMfeNKlQHFKlSoBUqVKgEDTvTdwpUqAbNeWpUqAVqVqVKgPa9pUqAVKlSoD//2Q==" id="296" name="Google Shape;296;p40"/>
          <p:cNvSpPr txBox="1"/>
          <p:nvPr/>
        </p:nvSpPr>
        <p:spPr>
          <a:xfrm>
            <a:off x="410633" y="7937"/>
            <a:ext cx="4065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https://upload.wikimedia.org/wikipedia/commons/thumb/1/15/Homework_-_vector_maths.jpg/1200px-Homework_-_vector_maths.jpg" id="297" name="Google Shape;297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7859" y="3802238"/>
            <a:ext cx="3141430" cy="1717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29433" y="5938837"/>
            <a:ext cx="487362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0"/>
          <p:cNvSpPr/>
          <p:nvPr/>
        </p:nvSpPr>
        <p:spPr>
          <a:xfrm>
            <a:off x="1085851" y="2646363"/>
            <a:ext cx="121920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00" name="Google Shape;300;p40"/>
          <p:cNvGraphicFramePr/>
          <p:nvPr/>
        </p:nvGraphicFramePr>
        <p:xfrm>
          <a:off x="2233613" y="1964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{17D05554-D3DF-490C-80D3-0BBA062526FD}</a:tableStyleId>
              </a:tblPr>
              <a:tblGrid>
                <a:gridCol w="2295525"/>
                <a:gridCol w="1800225"/>
                <a:gridCol w="1809750"/>
                <a:gridCol w="1819275"/>
              </a:tblGrid>
              <a:tr h="390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Average Homework score from Y11 reports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P8 score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grades above or below national expectations</a:t>
                      </a:r>
                      <a:endParaRPr b="1"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better than 2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117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between 2 and 2.5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0.29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0E38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between 2.5 and 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0.07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DD47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below 3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-1.36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-14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91425" marR="9525" marL="9525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/>
          <p:nvPr>
            <p:ph idx="1" type="body"/>
          </p:nvPr>
        </p:nvSpPr>
        <p:spPr>
          <a:xfrm>
            <a:off x="1117600" y="1825625"/>
            <a:ext cx="14020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Written tasks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Reading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Research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Interviews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Drawing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Internet based </a:t>
            </a:r>
            <a:endParaRPr b="0" i="0" sz="27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Extended independent study tasks</a:t>
            </a:r>
            <a:endParaRPr/>
          </a:p>
          <a:p>
            <a:pPr indent="-139001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r>
              <a:t/>
            </a:r>
            <a:endParaRPr b="0" i="0" sz="27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06" name="Google Shape;306;p41"/>
          <p:cNvSpPr txBox="1"/>
          <p:nvPr>
            <p:ph idx="4294967295" type="title"/>
          </p:nvPr>
        </p:nvSpPr>
        <p:spPr>
          <a:xfrm>
            <a:off x="609600" y="274637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lang="en-GB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Homework</a:t>
            </a: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 Tasks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07" name="Google Shape;307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0667" y="6072187"/>
            <a:ext cx="487362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jsharpe\Local Settings\Temporary Internet Files\Content.IE5\W1XLVKLC\MP900178426[1].jpg" id="308" name="Google Shape;308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000" y="1143000"/>
            <a:ext cx="3657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2"/>
          <p:cNvSpPr txBox="1"/>
          <p:nvPr>
            <p:ph idx="1" type="body"/>
          </p:nvPr>
        </p:nvSpPr>
        <p:spPr>
          <a:xfrm>
            <a:off x="609600" y="1338262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All </a:t>
            </a: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Homework</a:t>
            </a: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is </a:t>
            </a: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shared with students via the Satchel:One platform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All students can log in to SMHW by using their school network details through RMUnify. This allows them to see just the </a:t>
            </a: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homework</a:t>
            </a: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set for their classes.</a:t>
            </a:r>
            <a:endParaRPr b="0" i="0" sz="27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2700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3"/>
              </a:rPr>
              <a:t>Notifications</a:t>
            </a:r>
            <a:endParaRPr sz="2700"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Rambla"/>
              <a:ea typeface="Rambla"/>
              <a:cs typeface="Rambla"/>
              <a:sym typeface="Rambla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>
                <a:latin typeface="Arial"/>
                <a:ea typeface="Arial"/>
                <a:cs typeface="Arial"/>
                <a:sym typeface="Arial"/>
              </a:rPr>
              <a:t>Task published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>
                <a:latin typeface="Arial"/>
                <a:ea typeface="Arial"/>
                <a:cs typeface="Arial"/>
                <a:sym typeface="Arial"/>
              </a:rPr>
              <a:t>Tasks marked as not submitted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>
                <a:latin typeface="Arial"/>
                <a:ea typeface="Arial"/>
                <a:cs typeface="Arial"/>
                <a:sym typeface="Arial"/>
              </a:rPr>
              <a:t>Detentions </a:t>
            </a:r>
            <a:endParaRPr sz="1500">
              <a:latin typeface="Arial"/>
              <a:ea typeface="Arial"/>
              <a:cs typeface="Arial"/>
              <a:sym typeface="Arial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-GB" sz="1500">
                <a:latin typeface="Arial"/>
                <a:ea typeface="Arial"/>
                <a:cs typeface="Arial"/>
                <a:sym typeface="Arial"/>
              </a:rPr>
              <a:t>Grade added</a:t>
            </a:r>
            <a:endParaRPr sz="3100">
              <a:latin typeface="Rambla"/>
              <a:ea typeface="Rambla"/>
              <a:cs typeface="Rambla"/>
              <a:sym typeface="Rambla"/>
            </a:endParaRPr>
          </a:p>
          <a:p>
            <a:pPr indent="0" lvl="0" marL="228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42"/>
          <p:cNvSpPr txBox="1"/>
          <p:nvPr>
            <p:ph idx="4294967295" type="title"/>
          </p:nvPr>
        </p:nvSpPr>
        <p:spPr>
          <a:xfrm>
            <a:off x="609600" y="274637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lang="en-GB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</a:t>
            </a: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atchel:</a:t>
            </a:r>
            <a:r>
              <a:rPr b="1" lang="en-GB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O</a:t>
            </a:r>
            <a:r>
              <a:rPr b="1" i="0" lang="en-GB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ne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15" name="Google Shape;31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60667" y="6072187"/>
            <a:ext cx="487362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2"/>
          <p:cNvSpPr txBox="1"/>
          <p:nvPr/>
        </p:nvSpPr>
        <p:spPr>
          <a:xfrm>
            <a:off x="4676425" y="3076600"/>
            <a:ext cx="6511200" cy="26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 sz="1800">
                <a:solidFill>
                  <a:schemeClr val="dk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Teachers may update Satchel One to show the ‘submission status’ of the Homework tasks that have been set. Students may also be issued with a Satchel One Detention if they fail to ‘submit’ their Homework without a valid reason. These ‘Detentions’ are run at Activity Times in school, and are there to support students with their Homework.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3"/>
          <p:cNvSpPr txBox="1"/>
          <p:nvPr>
            <p:ph idx="4294967295" type="title"/>
          </p:nvPr>
        </p:nvSpPr>
        <p:spPr>
          <a:xfrm>
            <a:off x="381567" y="12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</a:pPr>
            <a:r>
              <a:rPr b="1" lang="en-GB" sz="410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Satchel:One</a:t>
            </a:r>
            <a:endParaRPr b="1" i="0" sz="410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22" name="Google Shape;322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0667" y="6072187"/>
            <a:ext cx="487362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3"/>
          <p:cNvPicPr preferRelativeResize="0"/>
          <p:nvPr/>
        </p:nvPicPr>
        <p:blipFill rotWithShape="1">
          <a:blip r:embed="rId4">
            <a:alphaModFix/>
          </a:blip>
          <a:srcRect b="7192" l="7145" r="32197" t="12711"/>
          <a:stretch/>
        </p:blipFill>
        <p:spPr>
          <a:xfrm>
            <a:off x="573495" y="1027974"/>
            <a:ext cx="10277384" cy="5372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Our Values</a:t>
            </a:r>
            <a:endParaRPr b="1" u="sng"/>
          </a:p>
        </p:txBody>
      </p:sp>
      <p:pic>
        <p:nvPicPr>
          <p:cNvPr id="115" name="Google Shape;115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3233" y="1446661"/>
            <a:ext cx="3583312" cy="5067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7"/>
          <p:cNvPicPr preferRelativeResize="0"/>
          <p:nvPr/>
        </p:nvPicPr>
        <p:blipFill rotWithShape="1">
          <a:blip r:embed="rId4">
            <a:alphaModFix/>
          </a:blip>
          <a:srcRect b="18041" l="3750" r="59762" t="36772"/>
          <a:stretch/>
        </p:blipFill>
        <p:spPr>
          <a:xfrm>
            <a:off x="4254207" y="839176"/>
            <a:ext cx="7604560" cy="5297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4"/>
          <p:cNvSpPr txBox="1"/>
          <p:nvPr>
            <p:ph idx="1" type="body"/>
          </p:nvPr>
        </p:nvSpPr>
        <p:spPr>
          <a:xfrm>
            <a:off x="1117600" y="1825625"/>
            <a:ext cx="140208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Checking </a:t>
            </a: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Satchel:One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Discussing tasks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Supporting completion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Time management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Supportive environment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Balancing activities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Reading with your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r>
              <a:rPr b="0" i="0" lang="en-GB" sz="27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	child</a:t>
            </a:r>
            <a:endParaRPr/>
          </a:p>
        </p:txBody>
      </p:sp>
      <p:sp>
        <p:nvSpPr>
          <p:cNvPr id="329" name="Google Shape;329;p44"/>
          <p:cNvSpPr txBox="1"/>
          <p:nvPr>
            <p:ph idx="4294967295" type="title"/>
          </p:nvPr>
        </p:nvSpPr>
        <p:spPr>
          <a:xfrm>
            <a:off x="609600" y="274637"/>
            <a:ext cx="10972800" cy="114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90"/>
              <a:buFont typeface="Rambla"/>
              <a:buNone/>
            </a:pPr>
            <a:r>
              <a:rPr b="1" i="0" lang="en-GB" sz="369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Monitoring &amp; Supporting </a:t>
            </a:r>
            <a:r>
              <a:rPr b="1" lang="en-GB" sz="3690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rPr>
              <a:t>Homework</a:t>
            </a:r>
            <a:endParaRPr b="1" i="0" sz="3690" u="none" cap="none" strike="noStrike">
              <a:solidFill>
                <a:schemeClr val="dk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30" name="Google Shape;330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260667" y="6072187"/>
            <a:ext cx="487362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jsharpe\Local Settings\Temporary Internet Files\Content.IE5\NZ4680QG\MP900308959[1].jpg" id="331" name="Google Shape;331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00750" y="4071925"/>
            <a:ext cx="3528525" cy="23400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t_the_table_lg.jpg" id="332" name="Google Shape;332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00750" y="1420925"/>
            <a:ext cx="3528525" cy="250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45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Chromebooks</a:t>
            </a:r>
            <a:endParaRPr/>
          </a:p>
        </p:txBody>
      </p:sp>
      <p:sp>
        <p:nvSpPr>
          <p:cNvPr id="339" name="Google Shape;339;p45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75" y="1277142"/>
            <a:ext cx="12192000" cy="5078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46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8" name="Google Shape;34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7189"/>
            <a:ext cx="12192000" cy="6283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Information Technology/Remote Learning</a:t>
            </a:r>
            <a:endParaRPr/>
          </a:p>
        </p:txBody>
      </p:sp>
      <p:sp>
        <p:nvSpPr>
          <p:cNvPr id="355" name="Google Shape;355;p47"/>
          <p:cNvSpPr txBox="1"/>
          <p:nvPr>
            <p:ph idx="1" type="body"/>
          </p:nvPr>
        </p:nvSpPr>
        <p:spPr>
          <a:xfrm>
            <a:off x="838200" y="1690825"/>
            <a:ext cx="10515600" cy="4485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Microsoft Outlook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Microsoft Teams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Satchel: One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u="sng">
                <a:solidFill>
                  <a:schemeClr val="hlink"/>
                </a:solidFill>
                <a:hlinkClick r:id="rId3"/>
              </a:rPr>
              <a:t>Google Classroom (Google Drive)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 u="sng">
                <a:solidFill>
                  <a:schemeClr val="hlink"/>
                </a:solidFill>
                <a:hlinkClick r:id="rId4"/>
              </a:rPr>
              <a:t>RMUnify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200"/>
              <a:t>OneNote</a:t>
            </a:r>
            <a:endParaRPr sz="32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6" name="Google Shape;356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24100" y="3846800"/>
            <a:ext cx="4238099" cy="220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8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>
                <a:solidFill>
                  <a:schemeClr val="hlink"/>
                </a:solidFill>
                <a:hlinkClick r:id="rId3"/>
              </a:rPr>
              <a:t>Parents’ Association</a:t>
            </a:r>
            <a:endParaRPr/>
          </a:p>
        </p:txBody>
      </p:sp>
      <p:sp>
        <p:nvSpPr>
          <p:cNvPr id="363" name="Google Shape;363;p48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AGM  18/09/24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-GB"/>
              <a:t>Uniform Shop open 2.45 each Friday.</a:t>
            </a:r>
            <a:endParaRPr/>
          </a:p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Support and Guidance</a:t>
            </a:r>
            <a:endParaRPr b="1" u="sng"/>
          </a:p>
        </p:txBody>
      </p:sp>
      <p:sp>
        <p:nvSpPr>
          <p:cNvPr id="122" name="Google Shape;122;p18"/>
          <p:cNvSpPr/>
          <p:nvPr/>
        </p:nvSpPr>
        <p:spPr>
          <a:xfrm>
            <a:off x="189450" y="1599878"/>
            <a:ext cx="11391900" cy="51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Tutor</a:t>
            </a:r>
            <a:endParaRPr/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House Office</a:t>
            </a:r>
            <a:endParaRPr/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Teachers</a:t>
            </a:r>
            <a:endParaRPr b="0" i="0" sz="32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‘Tell Someone’ (RM Unify)</a:t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2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836"/>
              <a:buFont typeface="Rambla"/>
              <a:buChar char="▶"/>
            </a:pPr>
            <a:r>
              <a:rPr lang="en-GB" sz="3200">
                <a:latin typeface="Rambla"/>
                <a:ea typeface="Rambla"/>
                <a:cs typeface="Rambla"/>
                <a:sym typeface="Rambla"/>
              </a:rPr>
              <a:t>Personalised Learning</a:t>
            </a:r>
            <a:endParaRPr sz="3200">
              <a:latin typeface="Rambla"/>
              <a:ea typeface="Rambla"/>
              <a:cs typeface="Rambla"/>
              <a:sym typeface="Rambla"/>
            </a:endParaRPr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Safeguarding </a:t>
            </a:r>
            <a:endParaRPr/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b="0" i="0" lang="en-GB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ELSAs (Emotional Literacy Support Assistants)</a:t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MHST, Berkshire Youth, Young Carers</a:t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82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36"/>
              <a:buFont typeface="Noto Sans Symbols"/>
              <a:buChar char="▶"/>
            </a:pPr>
            <a:r>
              <a:rPr lang="en-GB" sz="32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Anti-Bullying Ambassadors</a:t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23" name="Google Shape;12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0632" y="460659"/>
            <a:ext cx="4253168" cy="30468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Communication</a:t>
            </a:r>
            <a:endParaRPr b="1" u="sng"/>
          </a:p>
        </p:txBody>
      </p:sp>
      <p:sp>
        <p:nvSpPr>
          <p:cNvPr id="129" name="Google Shape;129;p19"/>
          <p:cNvSpPr txBox="1"/>
          <p:nvPr>
            <p:ph idx="1" type="body"/>
          </p:nvPr>
        </p:nvSpPr>
        <p:spPr>
          <a:xfrm>
            <a:off x="838200" y="1514900"/>
            <a:ext cx="10515600" cy="51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76181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Noto Sans Symbols"/>
              <a:buChar char="▶"/>
            </a:pPr>
            <a:r>
              <a:rPr lang="en-GB" sz="3024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Tutor </a:t>
            </a:r>
            <a:endParaRPr sz="3456"/>
          </a:p>
          <a:p>
            <a:pPr indent="-269317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52"/>
              <a:buFont typeface="Noto Sans Symbols"/>
              <a:buChar char="▶"/>
            </a:pPr>
            <a:r>
              <a:rPr lang="en-GB" sz="2916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House Office</a:t>
            </a:r>
            <a:endParaRPr sz="3016"/>
          </a:p>
          <a:p>
            <a:pPr indent="-32011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52"/>
              <a:buFont typeface="Noto Sans Symbols"/>
              <a:buChar char="▶"/>
            </a:pPr>
            <a:r>
              <a:rPr b="1" lang="en-GB" sz="3016" u="sng">
                <a:solidFill>
                  <a:schemeClr val="hlink"/>
                </a:solidFill>
                <a:hlinkClick r:id="rId3"/>
              </a:rPr>
              <a:t>curnockoffice@stbarts.co.uk</a:t>
            </a:r>
            <a:endParaRPr b="1" sz="3016"/>
          </a:p>
          <a:p>
            <a:pPr indent="-32011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52"/>
              <a:buFont typeface="Noto Sans Symbols"/>
              <a:buChar char="▶"/>
            </a:pPr>
            <a:r>
              <a:rPr b="1" lang="en-GB" sz="3016" u="sng">
                <a:solidFill>
                  <a:schemeClr val="hlink"/>
                </a:solidFill>
                <a:hlinkClick r:id="rId4"/>
              </a:rPr>
              <a:t>davisoffice@stbarts.co.uk</a:t>
            </a:r>
            <a:endParaRPr b="1" sz="3016"/>
          </a:p>
          <a:p>
            <a:pPr indent="-32011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52"/>
              <a:buFont typeface="Noto Sans Symbols"/>
              <a:buChar char="▶"/>
            </a:pPr>
            <a:r>
              <a:rPr b="1" lang="en-GB" sz="3016" u="sng">
                <a:solidFill>
                  <a:schemeClr val="hlink"/>
                </a:solidFill>
                <a:hlinkClick r:id="rId5"/>
              </a:rPr>
              <a:t>eversoffice@stbarts.co.uk</a:t>
            </a:r>
            <a:endParaRPr b="1" sz="3016"/>
          </a:p>
          <a:p>
            <a:pPr indent="-320117" lvl="1" marL="8223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52"/>
              <a:buFont typeface="Noto Sans Symbols"/>
              <a:buChar char="▶"/>
            </a:pPr>
            <a:r>
              <a:rPr b="1" lang="en-GB" sz="3016" u="sng">
                <a:solidFill>
                  <a:schemeClr val="hlink"/>
                </a:solidFill>
                <a:hlinkClick r:id="rId6"/>
              </a:rPr>
              <a:t>pattersonoffice@stbarts.co.uk</a:t>
            </a:r>
            <a:endParaRPr b="1" sz="3016"/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2916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en-GB" sz="2916">
                <a:latin typeface="Rambla"/>
                <a:ea typeface="Rambla"/>
                <a:cs typeface="Rambla"/>
                <a:sym typeface="Rambla"/>
              </a:rPr>
              <a:t>F</a:t>
            </a:r>
            <a:r>
              <a:rPr lang="en-GB" sz="2916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or general enquiries: </a:t>
            </a:r>
            <a:r>
              <a:rPr lang="en-GB" sz="3016" u="sng">
                <a:solidFill>
                  <a:schemeClr val="hlink"/>
                </a:solidFill>
                <a:hlinkClick r:id="rId7"/>
              </a:rPr>
              <a:t>o</a:t>
            </a:r>
            <a:r>
              <a:rPr lang="en-GB" sz="3316" u="sng">
                <a:solidFill>
                  <a:schemeClr val="hlink"/>
                </a:solidFill>
                <a:hlinkClick r:id="rId8"/>
              </a:rPr>
              <a:t>ffice@stbarts.co.uk</a:t>
            </a:r>
            <a:r>
              <a:rPr lang="en-GB" sz="31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endParaRPr/>
          </a:p>
          <a:p>
            <a:pPr indent="-262452" lvl="0" marL="3651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44"/>
              <a:buFont typeface="Noto Sans Symbols"/>
              <a:buChar char="▶"/>
            </a:pPr>
            <a:r>
              <a:rPr lang="en-GB" sz="2908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‘Settling-In’ Evening</a:t>
            </a:r>
            <a:r>
              <a:rPr lang="en-GB" sz="2908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 - </a:t>
            </a:r>
            <a:r>
              <a:rPr lang="en-GB" sz="2908">
                <a:latin typeface="Rambla"/>
                <a:ea typeface="Rambla"/>
                <a:cs typeface="Rambla"/>
                <a:sym typeface="Rambla"/>
              </a:rPr>
              <a:t>Tues</a:t>
            </a:r>
            <a:r>
              <a:rPr lang="en-GB" sz="2908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day </a:t>
            </a:r>
            <a:r>
              <a:rPr lang="en-GB" sz="2908">
                <a:latin typeface="Rambla"/>
                <a:ea typeface="Rambla"/>
                <a:cs typeface="Rambla"/>
                <a:sym typeface="Rambla"/>
              </a:rPr>
              <a:t>15</a:t>
            </a:r>
            <a:r>
              <a:rPr lang="en-GB" sz="2908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 October</a:t>
            </a:r>
            <a:endParaRPr sz="2908"/>
          </a:p>
          <a:p>
            <a:pPr indent="-139001" lvl="0" marL="365125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Punctuality &amp; Attendance</a:t>
            </a:r>
            <a:endParaRPr b="1" u="sng"/>
          </a:p>
        </p:txBody>
      </p:sp>
      <p:sp>
        <p:nvSpPr>
          <p:cNvPr id="135" name="Google Shape;135;p20"/>
          <p:cNvSpPr txBox="1"/>
          <p:nvPr>
            <p:ph idx="1" type="body"/>
          </p:nvPr>
        </p:nvSpPr>
        <p:spPr>
          <a:xfrm>
            <a:off x="838200" y="1514901"/>
            <a:ext cx="10515600" cy="49677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5587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en-GB" sz="2700">
                <a:latin typeface="Rambla"/>
                <a:ea typeface="Rambla"/>
                <a:cs typeface="Rambla"/>
                <a:sym typeface="Rambla"/>
              </a:rPr>
              <a:t>T</a:t>
            </a:r>
            <a:r>
              <a:rPr lang="en-GB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utors rooms for 8:30am</a:t>
            </a:r>
            <a:endParaRPr/>
          </a:p>
          <a:p>
            <a:pPr indent="-255587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en-GB" sz="27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Medical appointments</a:t>
            </a:r>
            <a:endParaRPr/>
          </a:p>
          <a:p>
            <a:pPr indent="-255587" lvl="0" marL="3651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en-GB"/>
              <a:t>Requests for leave of absence (including holidays)</a:t>
            </a:r>
            <a:endParaRPr/>
          </a:p>
        </p:txBody>
      </p:sp>
      <p:pic>
        <p:nvPicPr>
          <p:cNvPr descr="C:\Program Files\Microsoft Office\MEDIA\CAGCAT10\j0234131.wmf" id="136" name="Google Shape;136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41582" y="220663"/>
            <a:ext cx="2808287" cy="29400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37" name="Google Shape;137;p20"/>
          <p:cNvGraphicFramePr/>
          <p:nvPr/>
        </p:nvGraphicFramePr>
        <p:xfrm>
          <a:off x="1323105" y="3160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{17D05554-D3DF-490C-80D3-0BBA062526FD}</a:tableStyleId>
              </a:tblPr>
              <a:tblGrid>
                <a:gridCol w="1791850"/>
                <a:gridCol w="1914000"/>
                <a:gridCol w="2107950"/>
                <a:gridCol w="2010975"/>
              </a:tblGrid>
              <a:tr h="1014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 u="none" cap="none" strike="noStrike"/>
                        <a:t>Attendance (%)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Number of days missed in </a:t>
                      </a:r>
                      <a:r>
                        <a:rPr lang="en-GB" sz="1800"/>
                        <a:t>a year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Number of students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800" u="none" cap="none" strike="noStrike"/>
                        <a:t>Grades gained compared to expected outcomes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800" u="none" cap="none" strike="noStrike"/>
                        <a:t>&lt;90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651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20+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651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29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794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ts val="1800"/>
                        <a:buFont typeface="Calibri"/>
                        <a:buChar char="-"/>
                      </a:pPr>
                      <a:r>
                        <a:rPr lang="en-GB" sz="1800" u="none" cap="none" strike="noStrike">
                          <a:solidFill>
                            <a:srgbClr val="FF0000"/>
                          </a:solidFill>
                        </a:rPr>
                        <a:t>4</a:t>
                      </a:r>
                      <a:endParaRPr b="0" i="0" sz="1800" u="none" cap="none" strike="noStrike">
                        <a:solidFill>
                          <a:srgbClr val="FF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800" u="none" cap="none" strike="noStrike"/>
                        <a:t>between 90 - 95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between 11 - 20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  40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GB" sz="1800" u="none" cap="none" strike="noStrike"/>
                        <a:t>0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8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800" u="none" cap="none" strike="noStrike"/>
                        <a:t>between 95 - 99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651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between 3-10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651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112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794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800"/>
                        <a:buFont typeface="Arial"/>
                        <a:buChar char="+"/>
                      </a:pPr>
                      <a:r>
                        <a:rPr lang="en-GB" sz="1800" u="none" cap="none" strike="noStrike">
                          <a:solidFill>
                            <a:srgbClr val="00B050"/>
                          </a:solidFill>
                        </a:rPr>
                        <a:t>6</a:t>
                      </a:r>
                      <a:endParaRPr b="0" i="0" sz="1800" u="none" cap="none" strike="noStrik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2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800" u="none" cap="none" strike="noStrike"/>
                        <a:t>&gt;99</a:t>
                      </a:r>
                      <a:endParaRPr b="0" i="0" sz="1800" u="none" cap="none" strike="noStrik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651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2 or fewer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1651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Calibri"/>
                        <a:buNone/>
                      </a:pPr>
                      <a:r>
                        <a:rPr lang="en-GB" sz="1800" u="none" cap="none" strike="noStrike"/>
                        <a:t>66</a:t>
                      </a:r>
                      <a:endParaRPr sz="1800" u="none" cap="none" strike="noStrike"/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-279400" lvl="0" marL="34290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B050"/>
                        </a:buClr>
                        <a:buSzPts val="1800"/>
                        <a:buFont typeface="Calibri"/>
                        <a:buChar char="+"/>
                      </a:pPr>
                      <a:r>
                        <a:rPr lang="en-GB" sz="1800" u="none" cap="none" strike="noStrike">
                          <a:solidFill>
                            <a:srgbClr val="00B050"/>
                          </a:solidFill>
                        </a:rPr>
                        <a:t>7</a:t>
                      </a:r>
                      <a:endParaRPr b="0" i="0" sz="1800" u="none" cap="none" strike="noStrike">
                        <a:solidFill>
                          <a:srgbClr val="00B05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7150" marB="0" marR="7150" marL="7150" anchor="ctr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8" name="Google Shape;138;p20"/>
          <p:cNvSpPr/>
          <p:nvPr/>
        </p:nvSpPr>
        <p:spPr>
          <a:xfrm>
            <a:off x="221065" y="6199978"/>
            <a:ext cx="11749869" cy="461665"/>
          </a:xfrm>
          <a:prstGeom prst="rect">
            <a:avLst/>
          </a:prstGeom>
          <a:solidFill>
            <a:srgbClr val="FF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635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% attendance has a </a:t>
            </a:r>
            <a:r>
              <a:rPr b="1" i="0" lang="en-GB" sz="2400" u="sng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significant</a:t>
            </a:r>
            <a:r>
              <a:rPr b="1" i="0" lang="en-GB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impact on the overall progress, even below 95%</a:t>
            </a:r>
            <a:endParaRPr b="1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Co-Curricular Opportunities</a:t>
            </a:r>
            <a:endParaRPr b="1" u="sng"/>
          </a:p>
        </p:txBody>
      </p:sp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 b="7584" l="24761" r="43445" t="11821"/>
          <a:stretch/>
        </p:blipFill>
        <p:spPr>
          <a:xfrm>
            <a:off x="1132764" y="1690688"/>
            <a:ext cx="3261816" cy="488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/>
          <p:nvPr/>
        </p:nvSpPr>
        <p:spPr>
          <a:xfrm>
            <a:off x="4167116" y="4169869"/>
            <a:ext cx="3857767" cy="24083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71463" lvl="1" marL="62706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b="0" i="0" lang="en-GB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Language </a:t>
            </a:r>
            <a:r>
              <a:rPr lang="en-GB" sz="2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trips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1463" lvl="1" marL="62706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b="0" i="0" lang="en-GB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Expeditions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1463" lvl="1" marL="627063" marR="0" rtl="0" algn="l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b="0" i="0" lang="en-GB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WW1 Battle Sites 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1463" lvl="1" marL="62706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b="0" i="0" lang="en-GB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Ski trip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1463" lvl="1" marL="62706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lang="en-GB" sz="23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Outdoor Activities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71463" lvl="1" marL="627063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</a:pPr>
            <a:r>
              <a:rPr b="0" i="0" lang="en-GB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CCF and DoE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kitrip" id="146" name="Google Shape;1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38366" y="4042215"/>
            <a:ext cx="4047176" cy="2663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06229" y="1565015"/>
            <a:ext cx="3132137" cy="2347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448605" y="813299"/>
            <a:ext cx="3436937" cy="245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GB" u="sng"/>
              <a:t>Enrichment &amp; Assemblies</a:t>
            </a:r>
            <a:endParaRPr b="1" u="sng"/>
          </a:p>
        </p:txBody>
      </p:sp>
      <p:sp>
        <p:nvSpPr>
          <p:cNvPr id="154" name="Google Shape;154;p22"/>
          <p:cNvSpPr/>
          <p:nvPr/>
        </p:nvSpPr>
        <p:spPr>
          <a:xfrm>
            <a:off x="534666" y="1743034"/>
            <a:ext cx="6847200" cy="26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Year Group Assembly every week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House Assembly - am every week and pm every 3 weeks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GB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Whole School Assembly every 3 weeks</a:t>
            </a:r>
            <a:endParaRPr/>
          </a:p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PD (Personal Development) weekly</a:t>
            </a:r>
            <a:endParaRPr b="0" i="0" sz="2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bla"/>
              <a:buChar char="○"/>
            </a:pPr>
            <a:r>
              <a:rPr lang="en-GB" sz="2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Growth mindset &amp; </a:t>
            </a:r>
            <a:r>
              <a:rPr lang="en-GB" sz="2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resilience</a:t>
            </a:r>
            <a:endParaRPr sz="2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bla"/>
              <a:buChar char="○"/>
            </a:pPr>
            <a:r>
              <a:rPr lang="en-GB" sz="2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Emotional health</a:t>
            </a:r>
            <a:endParaRPr sz="2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mbla"/>
              <a:buChar char="○"/>
            </a:pPr>
            <a:r>
              <a:rPr lang="en-GB" sz="2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Friendships</a:t>
            </a:r>
            <a:endParaRPr sz="2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b="0" i="0" lang="en-GB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Themes around inclusion and diversity running through our curriculum</a:t>
            </a:r>
            <a:endParaRPr b="0" i="0" sz="28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55587" lvl="0" marL="36512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</a:pPr>
            <a:r>
              <a:rPr lang="en-GB" sz="2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Student voice via the School Council</a:t>
            </a:r>
            <a:endParaRPr sz="2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04753" y="705868"/>
            <a:ext cx="4219098" cy="2373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4522" y="3698541"/>
            <a:ext cx="3957494" cy="221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3500" u="sng">
                <a:latin typeface="Arial"/>
                <a:ea typeface="Arial"/>
                <a:cs typeface="Arial"/>
                <a:sym typeface="Arial"/>
              </a:rPr>
              <a:t>Year 7 Team Building</a:t>
            </a:r>
            <a:endParaRPr b="1" sz="3500" u="sng"/>
          </a:p>
        </p:txBody>
      </p:sp>
      <p:sp>
        <p:nvSpPr>
          <p:cNvPr id="163" name="Google Shape;163;p23"/>
          <p:cNvSpPr txBox="1"/>
          <p:nvPr>
            <p:ph idx="1" type="body"/>
          </p:nvPr>
        </p:nvSpPr>
        <p:spPr>
          <a:xfrm>
            <a:off x="392875" y="1825625"/>
            <a:ext cx="5726400" cy="479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➔"/>
            </a:pPr>
            <a:r>
              <a:rPr lang="en-GB" sz="3400"/>
              <a:t>An</a:t>
            </a:r>
            <a:r>
              <a:rPr lang="en-GB" sz="3400"/>
              <a:t> opportunity for all students to take part in a team building day with their tutor </a:t>
            </a:r>
            <a:r>
              <a:rPr lang="en-GB" sz="3400"/>
              <a:t>and tutor group</a:t>
            </a:r>
            <a:endParaRPr sz="34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C&amp;D - Thursday 19th Sept.</a:t>
            </a:r>
            <a:endParaRPr sz="34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/>
              <a:t>E&amp;P - Thursday 26th Sept.</a:t>
            </a:r>
            <a:endParaRPr sz="3400"/>
          </a:p>
          <a:p>
            <a: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➔"/>
            </a:pPr>
            <a:r>
              <a:rPr lang="en-GB" sz="3400"/>
              <a:t>Specific Information about the day will be coming </a:t>
            </a:r>
            <a:endParaRPr sz="34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23"/>
          <p:cNvPicPr preferRelativeResize="0"/>
          <p:nvPr/>
        </p:nvPicPr>
        <p:blipFill rotWithShape="1">
          <a:blip r:embed="rId3">
            <a:alphaModFix/>
          </a:blip>
          <a:srcRect b="51935" l="43665" r="23859" t="26608"/>
          <a:stretch/>
        </p:blipFill>
        <p:spPr>
          <a:xfrm>
            <a:off x="6441225" y="644000"/>
            <a:ext cx="4641449" cy="172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 rotWithShape="1">
          <a:blip r:embed="rId3">
            <a:alphaModFix/>
          </a:blip>
          <a:srcRect b="32877" l="35110" r="52770" t="51645"/>
          <a:stretch/>
        </p:blipFill>
        <p:spPr>
          <a:xfrm>
            <a:off x="8145550" y="3301700"/>
            <a:ext cx="3581249" cy="257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