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guide id="3" orient="horz">
          <p15:clr>
            <a:srgbClr val="9AA0A6"/>
          </p15:clr>
        </p15:guide>
      </p15:sldGuideLst>
    </p:ext>
    <p:ext uri="{2D200454-40CA-4A62-9FC3-DE9A4176ACB9}">
      <p15:notesGuideLst>
        <p15:guide id="1" orient="horz" pos="3126">
          <p15:clr>
            <a:srgbClr val="000000"/>
          </p15:clr>
        </p15:guide>
        <p15:guide id="2" pos="2141">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4ECDC5-7833-4851-997D-3B16828AD339}">
  <a:tblStyle styleId="{CB4ECDC5-7833-4851-997D-3B16828AD33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C320DFE-9C2F-4D33-8E6A-917CDF425565}"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orient="horz"/>
      </p:guideLst>
    </p:cSldViewPr>
  </p:slideViewPr>
  <p:notesViewPr>
    <p:cSldViewPr snapToGrid="0">
      <p:cViewPr varScale="1">
        <p:scale>
          <a:sx n="100" d="100"/>
          <a:sy n="100" d="100"/>
        </p:scale>
        <p:origin x="0" y="0"/>
      </p:cViewPr>
      <p:guideLst>
        <p:guide pos="3126" orient="horz"/>
        <p:guide pos="2141"/>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5300"/>
          </a:xfrm>
          <a:prstGeom prst="rect">
            <a:avLst/>
          </a:prstGeom>
          <a:noFill/>
          <a:ln>
            <a:noFill/>
          </a:ln>
        </p:spPr>
        <p:txBody>
          <a:bodyPr anchorCtr="0" anchor="t" bIns="45475" lIns="90950" spcFirstLastPara="1" rIns="90950" wrap="square" tIns="454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99"/>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52862" y="0"/>
            <a:ext cx="2944812" cy="495300"/>
          </a:xfrm>
          <a:prstGeom prst="rect">
            <a:avLst/>
          </a:prstGeom>
          <a:noFill/>
          <a:ln>
            <a:noFill/>
          </a:ln>
        </p:spPr>
        <p:txBody>
          <a:bodyPr anchorCtr="0" anchor="t" bIns="45475" lIns="90950" spcFirstLastPara="1" rIns="90950" wrap="square" tIns="4547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9pPr>
          </a:lstStyle>
          <a:p/>
        </p:txBody>
      </p:sp>
      <p:sp>
        <p:nvSpPr>
          <p:cNvPr id="5" name="Google Shape;5;n"/>
          <p:cNvSpPr/>
          <p:nvPr>
            <p:ph idx="3" type="sldImg"/>
          </p:nvPr>
        </p:nvSpPr>
        <p:spPr>
          <a:xfrm>
            <a:off x="919177" y="746125"/>
            <a:ext cx="4961100" cy="3719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06462" y="4714875"/>
            <a:ext cx="4984750" cy="4465637"/>
          </a:xfrm>
          <a:prstGeom prst="rect">
            <a:avLst/>
          </a:prstGeom>
          <a:noFill/>
          <a:ln>
            <a:noFill/>
          </a:ln>
        </p:spPr>
        <p:txBody>
          <a:bodyPr anchorCtr="0" anchor="t" bIns="45475" lIns="90950" spcFirstLastPara="1" rIns="90950" wrap="square" tIns="45475">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9431337"/>
            <a:ext cx="2946400" cy="495300"/>
          </a:xfrm>
          <a:prstGeom prst="rect">
            <a:avLst/>
          </a:prstGeom>
          <a:noFill/>
          <a:ln>
            <a:noFill/>
          </a:ln>
        </p:spPr>
        <p:txBody>
          <a:bodyPr anchorCtr="0" anchor="b" bIns="45475" lIns="90950" spcFirstLastPara="1" rIns="90950" wrap="square" tIns="454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99"/>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000099"/>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52862" y="9431337"/>
            <a:ext cx="2944812" cy="495300"/>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99"/>
              </a:buClr>
              <a:buSzPts val="1200"/>
              <a:buFont typeface="Times New Roman"/>
              <a:buNone/>
            </a:pPr>
            <a:fld id="{00000000-1234-1234-1234-123412341234}" type="slidenum">
              <a:rPr b="0" i="0" lang="en-GB" sz="1200" u="none" cap="none" strike="noStrike">
                <a:solidFill>
                  <a:srgbClr val="000099"/>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906462" y="4714875"/>
            <a:ext cx="4984800" cy="4465500"/>
          </a:xfrm>
          <a:prstGeom prst="rect">
            <a:avLst/>
          </a:prstGeom>
          <a:noFill/>
          <a:ln>
            <a:noFill/>
          </a:ln>
        </p:spPr>
        <p:txBody>
          <a:bodyPr anchorCtr="0" anchor="t" bIns="45475" lIns="90950" spcFirstLastPara="1" rIns="90950" wrap="square" tIns="45475">
            <a:noAutofit/>
          </a:bodyPr>
          <a:lstStyle/>
          <a:p>
            <a:pPr indent="0" lvl="0" marL="0" rtl="0" algn="l">
              <a:lnSpc>
                <a:spcPct val="100000"/>
              </a:lnSpc>
              <a:spcBef>
                <a:spcPts val="0"/>
              </a:spcBef>
              <a:spcAft>
                <a:spcPts val="0"/>
              </a:spcAft>
              <a:buSzPts val="1400"/>
              <a:buNone/>
            </a:pPr>
            <a:r>
              <a:t/>
            </a:r>
            <a:endParaRPr/>
          </a:p>
        </p:txBody>
      </p:sp>
      <p:sp>
        <p:nvSpPr>
          <p:cNvPr id="69" name="Google Shape;69;p1:notes"/>
          <p:cNvSpPr/>
          <p:nvPr>
            <p:ph idx="2" type="sldImg"/>
          </p:nvPr>
        </p:nvSpPr>
        <p:spPr>
          <a:xfrm>
            <a:off x="919163" y="746125"/>
            <a:ext cx="4960937" cy="37195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fe1d9cafaa_0_40:notes"/>
          <p:cNvSpPr/>
          <p:nvPr>
            <p:ph idx="2" type="sldImg"/>
          </p:nvPr>
        </p:nvSpPr>
        <p:spPr>
          <a:xfrm>
            <a:off x="919177" y="746125"/>
            <a:ext cx="4961100" cy="37194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fe1d9cafaa_0_40:notes"/>
          <p:cNvSpPr txBox="1"/>
          <p:nvPr>
            <p:ph idx="1" type="body"/>
          </p:nvPr>
        </p:nvSpPr>
        <p:spPr>
          <a:xfrm>
            <a:off x="906462" y="4714875"/>
            <a:ext cx="4984800" cy="4465500"/>
          </a:xfrm>
          <a:prstGeom prst="rect">
            <a:avLst/>
          </a:prstGeom>
        </p:spPr>
        <p:txBody>
          <a:bodyPr anchorCtr="0" anchor="t" bIns="45475" lIns="90950" spcFirstLastPara="1" rIns="90950" wrap="square" tIns="45475">
            <a:noAutofit/>
          </a:bodyPr>
          <a:lstStyle/>
          <a:p>
            <a:pPr indent="0" lvl="0" marL="0" rtl="0" algn="l">
              <a:spcBef>
                <a:spcPts val="0"/>
              </a:spcBef>
              <a:spcAft>
                <a:spcPts val="0"/>
              </a:spcAft>
              <a:buNone/>
            </a:pPr>
            <a:r>
              <a:t/>
            </a:r>
            <a:endParaRPr/>
          </a:p>
        </p:txBody>
      </p:sp>
      <p:sp>
        <p:nvSpPr>
          <p:cNvPr id="134" name="Google Shape;134;g2fe1d9cafaa_0_40:notes"/>
          <p:cNvSpPr txBox="1"/>
          <p:nvPr>
            <p:ph idx="12" type="sldNum"/>
          </p:nvPr>
        </p:nvSpPr>
        <p:spPr>
          <a:xfrm>
            <a:off x="3852862" y="9431337"/>
            <a:ext cx="2944800" cy="495300"/>
          </a:xfrm>
          <a:prstGeom prst="rect">
            <a:avLst/>
          </a:prstGeom>
        </p:spPr>
        <p:txBody>
          <a:bodyPr anchorCtr="0" anchor="b" bIns="45475" lIns="90950" spcFirstLastPara="1" rIns="90950" wrap="square" tIns="45475">
            <a:noAutofit/>
          </a:bodyPr>
          <a:lstStyle/>
          <a:p>
            <a:pPr indent="0" lvl="0" marL="0" rtl="0" algn="r">
              <a:spcBef>
                <a:spcPts val="0"/>
              </a:spcBef>
              <a:spcAft>
                <a:spcPts val="0"/>
              </a:spcAft>
              <a:buClr>
                <a:srgbClr val="000099"/>
              </a:buClr>
              <a:buSzPts val="1200"/>
              <a:buFont typeface="Times New Roman"/>
              <a:buNone/>
            </a:pPr>
            <a:fld id="{00000000-1234-1234-1234-123412341234}" type="slidenum">
              <a:rPr lang="en-GB"/>
              <a:t>‹#›</a:t>
            </a:fld>
            <a:endParaRPr sz="1400">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39da24d173_0_0:notes"/>
          <p:cNvSpPr txBox="1"/>
          <p:nvPr>
            <p:ph idx="1" type="body"/>
          </p:nvPr>
        </p:nvSpPr>
        <p:spPr>
          <a:xfrm>
            <a:off x="906462" y="4714875"/>
            <a:ext cx="4984800" cy="4465500"/>
          </a:xfrm>
          <a:prstGeom prst="rect">
            <a:avLst/>
          </a:prstGeom>
          <a:noFill/>
          <a:ln>
            <a:noFill/>
          </a:ln>
        </p:spPr>
        <p:txBody>
          <a:bodyPr anchorCtr="0" anchor="t" bIns="45475" lIns="90950" spcFirstLastPara="1" rIns="90950" wrap="square" tIns="45475">
            <a:noAutofit/>
          </a:bodyPr>
          <a:lstStyle/>
          <a:p>
            <a:pPr indent="0" lvl="0" marL="0" rtl="0" algn="l">
              <a:lnSpc>
                <a:spcPct val="100000"/>
              </a:lnSpc>
              <a:spcBef>
                <a:spcPts val="0"/>
              </a:spcBef>
              <a:spcAft>
                <a:spcPts val="0"/>
              </a:spcAft>
              <a:buSzPts val="1400"/>
              <a:buNone/>
            </a:pPr>
            <a:r>
              <a:t/>
            </a:r>
            <a:endParaRPr sz="1100"/>
          </a:p>
        </p:txBody>
      </p:sp>
      <p:sp>
        <p:nvSpPr>
          <p:cNvPr id="140" name="Google Shape;140;g139da24d173_0_0:notes"/>
          <p:cNvSpPr/>
          <p:nvPr>
            <p:ph idx="2" type="sldImg"/>
          </p:nvPr>
        </p:nvSpPr>
        <p:spPr>
          <a:xfrm>
            <a:off x="919163" y="746125"/>
            <a:ext cx="4960800" cy="3719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39da24d173_0_4:notes"/>
          <p:cNvSpPr txBox="1"/>
          <p:nvPr>
            <p:ph idx="1" type="body"/>
          </p:nvPr>
        </p:nvSpPr>
        <p:spPr>
          <a:xfrm>
            <a:off x="906462" y="4714875"/>
            <a:ext cx="4984800" cy="4465500"/>
          </a:xfrm>
          <a:prstGeom prst="rect">
            <a:avLst/>
          </a:prstGeom>
          <a:noFill/>
          <a:ln>
            <a:noFill/>
          </a:ln>
        </p:spPr>
        <p:txBody>
          <a:bodyPr anchorCtr="0" anchor="t" bIns="45475" lIns="90950" spcFirstLastPara="1" rIns="90950" wrap="square" tIns="45475">
            <a:noAutofit/>
          </a:bodyPr>
          <a:lstStyle/>
          <a:p>
            <a:pPr indent="0" lvl="0" marL="0" rtl="0" algn="l">
              <a:lnSpc>
                <a:spcPct val="100000"/>
              </a:lnSpc>
              <a:spcBef>
                <a:spcPts val="0"/>
              </a:spcBef>
              <a:spcAft>
                <a:spcPts val="0"/>
              </a:spcAft>
              <a:buSzPts val="1400"/>
              <a:buNone/>
            </a:pPr>
            <a:r>
              <a:t/>
            </a:r>
            <a:endParaRPr sz="1100"/>
          </a:p>
        </p:txBody>
      </p:sp>
      <p:sp>
        <p:nvSpPr>
          <p:cNvPr id="145" name="Google Shape;145;g139da24d173_0_4:notes"/>
          <p:cNvSpPr/>
          <p:nvPr>
            <p:ph idx="2" type="sldImg"/>
          </p:nvPr>
        </p:nvSpPr>
        <p:spPr>
          <a:xfrm>
            <a:off x="919163" y="746125"/>
            <a:ext cx="4960800" cy="3719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39da24d173_0_8:notes"/>
          <p:cNvSpPr txBox="1"/>
          <p:nvPr>
            <p:ph idx="1" type="body"/>
          </p:nvPr>
        </p:nvSpPr>
        <p:spPr>
          <a:xfrm>
            <a:off x="906462" y="4714875"/>
            <a:ext cx="4984800" cy="4465500"/>
          </a:xfrm>
          <a:prstGeom prst="rect">
            <a:avLst/>
          </a:prstGeom>
          <a:noFill/>
          <a:ln>
            <a:noFill/>
          </a:ln>
        </p:spPr>
        <p:txBody>
          <a:bodyPr anchorCtr="0" anchor="t" bIns="45475" lIns="90950" spcFirstLastPara="1" rIns="90950" wrap="square" tIns="45475">
            <a:noAutofit/>
          </a:bodyPr>
          <a:lstStyle/>
          <a:p>
            <a:pPr indent="0" lvl="0" marL="0" rtl="0" algn="l">
              <a:lnSpc>
                <a:spcPct val="100000"/>
              </a:lnSpc>
              <a:spcBef>
                <a:spcPts val="0"/>
              </a:spcBef>
              <a:spcAft>
                <a:spcPts val="0"/>
              </a:spcAft>
              <a:buSzPts val="1400"/>
              <a:buNone/>
            </a:pPr>
            <a:r>
              <a:t/>
            </a:r>
            <a:endParaRPr sz="1100"/>
          </a:p>
        </p:txBody>
      </p:sp>
      <p:sp>
        <p:nvSpPr>
          <p:cNvPr id="150" name="Google Shape;150;g139da24d173_0_8:notes"/>
          <p:cNvSpPr/>
          <p:nvPr>
            <p:ph idx="2" type="sldImg"/>
          </p:nvPr>
        </p:nvSpPr>
        <p:spPr>
          <a:xfrm>
            <a:off x="919163" y="746125"/>
            <a:ext cx="4960800" cy="3719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39da24d173_0_12:notes"/>
          <p:cNvSpPr txBox="1"/>
          <p:nvPr>
            <p:ph idx="1" type="body"/>
          </p:nvPr>
        </p:nvSpPr>
        <p:spPr>
          <a:xfrm>
            <a:off x="906462" y="4714875"/>
            <a:ext cx="4984800" cy="4465500"/>
          </a:xfrm>
          <a:prstGeom prst="rect">
            <a:avLst/>
          </a:prstGeom>
          <a:noFill/>
          <a:ln>
            <a:noFill/>
          </a:ln>
        </p:spPr>
        <p:txBody>
          <a:bodyPr anchorCtr="0" anchor="t" bIns="45475" lIns="90950" spcFirstLastPara="1" rIns="90950" wrap="square" tIns="45475">
            <a:noAutofit/>
          </a:bodyPr>
          <a:lstStyle/>
          <a:p>
            <a:pPr indent="0" lvl="0" marL="0" rtl="0" algn="l">
              <a:lnSpc>
                <a:spcPct val="100000"/>
              </a:lnSpc>
              <a:spcBef>
                <a:spcPts val="0"/>
              </a:spcBef>
              <a:spcAft>
                <a:spcPts val="0"/>
              </a:spcAft>
              <a:buSzPts val="1400"/>
              <a:buNone/>
            </a:pPr>
            <a:r>
              <a:t/>
            </a:r>
            <a:endParaRPr sz="1100"/>
          </a:p>
        </p:txBody>
      </p:sp>
      <p:sp>
        <p:nvSpPr>
          <p:cNvPr id="155" name="Google Shape;155;g139da24d173_0_12:notes"/>
          <p:cNvSpPr/>
          <p:nvPr>
            <p:ph idx="2" type="sldImg"/>
          </p:nvPr>
        </p:nvSpPr>
        <p:spPr>
          <a:xfrm>
            <a:off x="919163" y="746125"/>
            <a:ext cx="4960800" cy="3719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39da24d173_0_16:notes"/>
          <p:cNvSpPr txBox="1"/>
          <p:nvPr>
            <p:ph idx="1" type="body"/>
          </p:nvPr>
        </p:nvSpPr>
        <p:spPr>
          <a:xfrm>
            <a:off x="906462" y="4714875"/>
            <a:ext cx="4984800" cy="4465500"/>
          </a:xfrm>
          <a:prstGeom prst="rect">
            <a:avLst/>
          </a:prstGeom>
          <a:noFill/>
          <a:ln>
            <a:noFill/>
          </a:ln>
        </p:spPr>
        <p:txBody>
          <a:bodyPr anchorCtr="0" anchor="t" bIns="45475" lIns="90950" spcFirstLastPara="1" rIns="90950" wrap="square" tIns="45475">
            <a:noAutofit/>
          </a:bodyPr>
          <a:lstStyle/>
          <a:p>
            <a:pPr indent="0" lvl="0" marL="0" rtl="0" algn="l">
              <a:lnSpc>
                <a:spcPct val="100000"/>
              </a:lnSpc>
              <a:spcBef>
                <a:spcPts val="0"/>
              </a:spcBef>
              <a:spcAft>
                <a:spcPts val="0"/>
              </a:spcAft>
              <a:buSzPts val="1400"/>
              <a:buNone/>
            </a:pPr>
            <a:r>
              <a:t/>
            </a:r>
            <a:endParaRPr sz="1100"/>
          </a:p>
        </p:txBody>
      </p:sp>
      <p:sp>
        <p:nvSpPr>
          <p:cNvPr id="160" name="Google Shape;160;g139da24d173_0_16:notes"/>
          <p:cNvSpPr/>
          <p:nvPr>
            <p:ph idx="2" type="sldImg"/>
          </p:nvPr>
        </p:nvSpPr>
        <p:spPr>
          <a:xfrm>
            <a:off x="919163" y="746125"/>
            <a:ext cx="4960800" cy="3719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39da24d173_0_21:notes"/>
          <p:cNvSpPr txBox="1"/>
          <p:nvPr>
            <p:ph idx="1" type="body"/>
          </p:nvPr>
        </p:nvSpPr>
        <p:spPr>
          <a:xfrm>
            <a:off x="906462" y="4714875"/>
            <a:ext cx="4984800" cy="4465500"/>
          </a:xfrm>
          <a:prstGeom prst="rect">
            <a:avLst/>
          </a:prstGeom>
          <a:noFill/>
          <a:ln>
            <a:noFill/>
          </a:ln>
        </p:spPr>
        <p:txBody>
          <a:bodyPr anchorCtr="0" anchor="t" bIns="45475" lIns="90950" spcFirstLastPara="1" rIns="90950" wrap="square" tIns="45475">
            <a:noAutofit/>
          </a:bodyPr>
          <a:lstStyle/>
          <a:p>
            <a:pPr indent="0" lvl="0" marL="0" rtl="0" algn="l">
              <a:lnSpc>
                <a:spcPct val="100000"/>
              </a:lnSpc>
              <a:spcBef>
                <a:spcPts val="0"/>
              </a:spcBef>
              <a:spcAft>
                <a:spcPts val="0"/>
              </a:spcAft>
              <a:buSzPts val="1400"/>
              <a:buNone/>
            </a:pPr>
            <a:r>
              <a:t/>
            </a:r>
            <a:endParaRPr sz="1100"/>
          </a:p>
        </p:txBody>
      </p:sp>
      <p:sp>
        <p:nvSpPr>
          <p:cNvPr id="165" name="Google Shape;165;g139da24d173_0_21:notes"/>
          <p:cNvSpPr/>
          <p:nvPr>
            <p:ph idx="2" type="sldImg"/>
          </p:nvPr>
        </p:nvSpPr>
        <p:spPr>
          <a:xfrm>
            <a:off x="919163" y="746125"/>
            <a:ext cx="4960800" cy="3719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f21e897b00_0_31:notes"/>
          <p:cNvSpPr txBox="1"/>
          <p:nvPr>
            <p:ph idx="1" type="body"/>
          </p:nvPr>
        </p:nvSpPr>
        <p:spPr>
          <a:xfrm>
            <a:off x="906462" y="4714875"/>
            <a:ext cx="4984800" cy="4465500"/>
          </a:xfrm>
          <a:prstGeom prst="rect">
            <a:avLst/>
          </a:prstGeom>
          <a:noFill/>
          <a:ln>
            <a:noFill/>
          </a:ln>
        </p:spPr>
        <p:txBody>
          <a:bodyPr anchorCtr="0" anchor="t" bIns="45475" lIns="90950" spcFirstLastPara="1" rIns="90950" wrap="square" tIns="45475">
            <a:noAutofit/>
          </a:bodyPr>
          <a:lstStyle/>
          <a:p>
            <a:pPr indent="0" lvl="0" marL="0" rtl="0" algn="l">
              <a:lnSpc>
                <a:spcPct val="100000"/>
              </a:lnSpc>
              <a:spcBef>
                <a:spcPts val="0"/>
              </a:spcBef>
              <a:spcAft>
                <a:spcPts val="0"/>
              </a:spcAft>
              <a:buSzPts val="1400"/>
              <a:buNone/>
            </a:pPr>
            <a:r>
              <a:t/>
            </a:r>
            <a:endParaRPr sz="1100"/>
          </a:p>
        </p:txBody>
      </p:sp>
      <p:sp>
        <p:nvSpPr>
          <p:cNvPr id="170" name="Google Shape;170;gf21e897b00_0_31:notes"/>
          <p:cNvSpPr/>
          <p:nvPr>
            <p:ph idx="2" type="sldImg"/>
          </p:nvPr>
        </p:nvSpPr>
        <p:spPr>
          <a:xfrm>
            <a:off x="919163" y="746125"/>
            <a:ext cx="4960800" cy="3719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fd8bccd053_2_0:notes"/>
          <p:cNvSpPr/>
          <p:nvPr>
            <p:ph idx="2" type="sldImg"/>
          </p:nvPr>
        </p:nvSpPr>
        <p:spPr>
          <a:xfrm>
            <a:off x="919177" y="746125"/>
            <a:ext cx="4961100" cy="37194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fd8bccd053_2_0:notes"/>
          <p:cNvSpPr txBox="1"/>
          <p:nvPr>
            <p:ph idx="1" type="body"/>
          </p:nvPr>
        </p:nvSpPr>
        <p:spPr>
          <a:xfrm>
            <a:off x="906462" y="4714875"/>
            <a:ext cx="4984800" cy="4465500"/>
          </a:xfrm>
          <a:prstGeom prst="rect">
            <a:avLst/>
          </a:prstGeom>
        </p:spPr>
        <p:txBody>
          <a:bodyPr anchorCtr="0" anchor="t" bIns="45475" lIns="90950" spcFirstLastPara="1" rIns="90950" wrap="square" tIns="45475">
            <a:noAutofit/>
          </a:bodyPr>
          <a:lstStyle/>
          <a:p>
            <a:pPr indent="0" lvl="0" marL="0" rtl="0" algn="l">
              <a:spcBef>
                <a:spcPts val="0"/>
              </a:spcBef>
              <a:spcAft>
                <a:spcPts val="0"/>
              </a:spcAft>
              <a:buNone/>
            </a:pPr>
            <a:r>
              <a:t/>
            </a:r>
            <a:endParaRPr/>
          </a:p>
        </p:txBody>
      </p:sp>
      <p:sp>
        <p:nvSpPr>
          <p:cNvPr id="178" name="Google Shape;178;g2fd8bccd053_2_0:notes"/>
          <p:cNvSpPr txBox="1"/>
          <p:nvPr>
            <p:ph idx="12" type="sldNum"/>
          </p:nvPr>
        </p:nvSpPr>
        <p:spPr>
          <a:xfrm>
            <a:off x="3852862" y="9431337"/>
            <a:ext cx="2944800" cy="495300"/>
          </a:xfrm>
          <a:prstGeom prst="rect">
            <a:avLst/>
          </a:prstGeom>
        </p:spPr>
        <p:txBody>
          <a:bodyPr anchorCtr="0" anchor="b" bIns="45475" lIns="90950" spcFirstLastPara="1" rIns="90950" wrap="square" tIns="45475">
            <a:noAutofit/>
          </a:bodyPr>
          <a:lstStyle/>
          <a:p>
            <a:pPr indent="0" lvl="0" marL="0" rtl="0" algn="r">
              <a:spcBef>
                <a:spcPts val="0"/>
              </a:spcBef>
              <a:spcAft>
                <a:spcPts val="0"/>
              </a:spcAft>
              <a:buClr>
                <a:srgbClr val="000099"/>
              </a:buClr>
              <a:buSzPts val="1200"/>
              <a:buFont typeface="Times New Roman"/>
              <a:buNone/>
            </a:pPr>
            <a:fld id="{00000000-1234-1234-1234-123412341234}" type="slidenum">
              <a:rPr lang="en-GB"/>
              <a:t>‹#›</a:t>
            </a:fld>
            <a:endParaRPr sz="1400">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fbbdde1b83_0_7:notes"/>
          <p:cNvSpPr txBox="1"/>
          <p:nvPr>
            <p:ph idx="1" type="body"/>
          </p:nvPr>
        </p:nvSpPr>
        <p:spPr>
          <a:xfrm>
            <a:off x="906462" y="4714875"/>
            <a:ext cx="4984800" cy="4465500"/>
          </a:xfrm>
          <a:prstGeom prst="rect">
            <a:avLst/>
          </a:prstGeom>
          <a:noFill/>
          <a:ln>
            <a:noFill/>
          </a:ln>
        </p:spPr>
        <p:txBody>
          <a:bodyPr anchorCtr="0" anchor="t" bIns="45475" lIns="90950" spcFirstLastPara="1" rIns="90950" wrap="square" tIns="45475">
            <a:noAutofit/>
          </a:bodyPr>
          <a:lstStyle/>
          <a:p>
            <a:pPr indent="0" lvl="0" marL="0" rtl="0" algn="l">
              <a:lnSpc>
                <a:spcPct val="100000"/>
              </a:lnSpc>
              <a:spcBef>
                <a:spcPts val="0"/>
              </a:spcBef>
              <a:spcAft>
                <a:spcPts val="0"/>
              </a:spcAft>
              <a:buSzPts val="1400"/>
              <a:buNone/>
            </a:pPr>
            <a:r>
              <a:t/>
            </a:r>
            <a:endParaRPr sz="1100"/>
          </a:p>
        </p:txBody>
      </p:sp>
      <p:sp>
        <p:nvSpPr>
          <p:cNvPr id="184" name="Google Shape;184;g2fbbdde1b83_0_7:notes"/>
          <p:cNvSpPr/>
          <p:nvPr>
            <p:ph idx="2" type="sldImg"/>
          </p:nvPr>
        </p:nvSpPr>
        <p:spPr>
          <a:xfrm>
            <a:off x="919163" y="746125"/>
            <a:ext cx="4960800" cy="3719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fbbdde1b83_0_1:notes"/>
          <p:cNvSpPr/>
          <p:nvPr>
            <p:ph idx="2" type="sldImg"/>
          </p:nvPr>
        </p:nvSpPr>
        <p:spPr>
          <a:xfrm>
            <a:off x="919177" y="746125"/>
            <a:ext cx="4961100" cy="3719400"/>
          </a:xfrm>
          <a:custGeom>
            <a:rect b="b" l="l" r="r" t="t"/>
            <a:pathLst>
              <a:path extrusionOk="0" h="120000" w="120000">
                <a:moveTo>
                  <a:pt x="0" y="0"/>
                </a:moveTo>
                <a:lnTo>
                  <a:pt x="120000" y="0"/>
                </a:lnTo>
                <a:lnTo>
                  <a:pt x="120000" y="120000"/>
                </a:lnTo>
                <a:lnTo>
                  <a:pt x="0" y="120000"/>
                </a:lnTo>
                <a:close/>
              </a:path>
            </a:pathLst>
          </a:custGeom>
        </p:spPr>
      </p:sp>
      <p:sp>
        <p:nvSpPr>
          <p:cNvPr id="75" name="Google Shape;75;g2fbbdde1b83_0_1:notes"/>
          <p:cNvSpPr txBox="1"/>
          <p:nvPr>
            <p:ph idx="1" type="body"/>
          </p:nvPr>
        </p:nvSpPr>
        <p:spPr>
          <a:xfrm>
            <a:off x="906462" y="4714875"/>
            <a:ext cx="4984800" cy="4465500"/>
          </a:xfrm>
          <a:prstGeom prst="rect">
            <a:avLst/>
          </a:prstGeom>
        </p:spPr>
        <p:txBody>
          <a:bodyPr anchorCtr="0" anchor="t" bIns="45475" lIns="90950" spcFirstLastPara="1" rIns="90950" wrap="square" tIns="45475">
            <a:noAutofit/>
          </a:bodyPr>
          <a:lstStyle/>
          <a:p>
            <a:pPr indent="0" lvl="0" marL="0" rtl="0" algn="l">
              <a:spcBef>
                <a:spcPts val="0"/>
              </a:spcBef>
              <a:spcAft>
                <a:spcPts val="0"/>
              </a:spcAft>
              <a:buNone/>
            </a:pPr>
            <a:r>
              <a:t/>
            </a:r>
            <a:endParaRPr/>
          </a:p>
        </p:txBody>
      </p:sp>
      <p:sp>
        <p:nvSpPr>
          <p:cNvPr id="76" name="Google Shape;76;g2fbbdde1b83_0_1:notes"/>
          <p:cNvSpPr txBox="1"/>
          <p:nvPr>
            <p:ph idx="12" type="sldNum"/>
          </p:nvPr>
        </p:nvSpPr>
        <p:spPr>
          <a:xfrm>
            <a:off x="3852862" y="9431337"/>
            <a:ext cx="2944800" cy="495300"/>
          </a:xfrm>
          <a:prstGeom prst="rect">
            <a:avLst/>
          </a:prstGeom>
        </p:spPr>
        <p:txBody>
          <a:bodyPr anchorCtr="0" anchor="b" bIns="45475" lIns="90950" spcFirstLastPara="1" rIns="90950" wrap="square" tIns="45475">
            <a:noAutofit/>
          </a:bodyPr>
          <a:lstStyle/>
          <a:p>
            <a:pPr indent="0" lvl="0" marL="0" rtl="0" algn="r">
              <a:spcBef>
                <a:spcPts val="0"/>
              </a:spcBef>
              <a:spcAft>
                <a:spcPts val="0"/>
              </a:spcAft>
              <a:buClr>
                <a:srgbClr val="000099"/>
              </a:buClr>
              <a:buSzPts val="1200"/>
              <a:buFont typeface="Times New Roman"/>
              <a:buNone/>
            </a:pPr>
            <a:fld id="{00000000-1234-1234-1234-123412341234}" type="slidenum">
              <a:rPr lang="en-GB"/>
              <a:t>‹#›</a:t>
            </a:fld>
            <a:endParaRPr sz="1400">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ede376fa71_0_15:notes"/>
          <p:cNvSpPr txBox="1"/>
          <p:nvPr>
            <p:ph idx="1" type="body"/>
          </p:nvPr>
        </p:nvSpPr>
        <p:spPr>
          <a:xfrm>
            <a:off x="906462" y="4714875"/>
            <a:ext cx="4984800" cy="4465500"/>
          </a:xfrm>
          <a:prstGeom prst="rect">
            <a:avLst/>
          </a:prstGeom>
          <a:noFill/>
          <a:ln>
            <a:noFill/>
          </a:ln>
        </p:spPr>
        <p:txBody>
          <a:bodyPr anchorCtr="0" anchor="t" bIns="45475" lIns="90950" spcFirstLastPara="1" rIns="90950" wrap="square" tIns="45475">
            <a:noAutofit/>
          </a:bodyPr>
          <a:lstStyle/>
          <a:p>
            <a:pPr indent="0" lvl="0" marL="0" rtl="0" algn="l">
              <a:lnSpc>
                <a:spcPct val="100000"/>
              </a:lnSpc>
              <a:spcBef>
                <a:spcPts val="0"/>
              </a:spcBef>
              <a:spcAft>
                <a:spcPts val="0"/>
              </a:spcAft>
              <a:buSzPts val="1400"/>
              <a:buNone/>
            </a:pPr>
            <a:r>
              <a:rPr lang="en-GB" sz="1200"/>
              <a:t>Importance of the teacher- the teacher will provide quality first teaching and in class support that cannot be replicated when studying at home.</a:t>
            </a:r>
            <a:endParaRPr sz="1200"/>
          </a:p>
          <a:p>
            <a:pPr indent="0" lvl="0" marL="0" rtl="0" algn="l">
              <a:lnSpc>
                <a:spcPct val="100000"/>
              </a:lnSpc>
              <a:spcBef>
                <a:spcPts val="0"/>
              </a:spcBef>
              <a:spcAft>
                <a:spcPts val="0"/>
              </a:spcAft>
              <a:buSzPts val="1400"/>
              <a:buNone/>
            </a:pPr>
            <a:r>
              <a:rPr lang="en-GB" sz="1200"/>
              <a:t>When students have to catch up with missed work, in addition to HWK and any additional activities they complete both in and outside of school, this significantly increases their workload and may even damage their confidence in that particular subject as they feel they have fallen behind. </a:t>
            </a:r>
            <a:endParaRPr sz="1200"/>
          </a:p>
          <a:p>
            <a:pPr indent="0" lvl="0" marL="0" rtl="0" algn="l">
              <a:lnSpc>
                <a:spcPct val="100000"/>
              </a:lnSpc>
              <a:spcBef>
                <a:spcPts val="0"/>
              </a:spcBef>
              <a:spcAft>
                <a:spcPts val="0"/>
              </a:spcAft>
              <a:buSzPts val="1400"/>
              <a:buNone/>
            </a:pPr>
            <a:r>
              <a:rPr lang="en-GB" sz="1200"/>
              <a:t>We have an excellent pastoral system to support your child throughout their education. Please do speak to the House Office if you have any concerns about your </a:t>
            </a:r>
            <a:r>
              <a:rPr lang="en-GB" sz="1200"/>
              <a:t>child's</a:t>
            </a:r>
            <a:r>
              <a:rPr lang="en-GB" sz="1200"/>
              <a:t> attendance.The House Office is also there to ensure that good attendance is maintained so may also contact you if they have any concerns. </a:t>
            </a:r>
            <a:endParaRPr sz="1200"/>
          </a:p>
          <a:p>
            <a:pPr indent="0" lvl="0" marL="0" rtl="0" algn="l">
              <a:lnSpc>
                <a:spcPct val="100000"/>
              </a:lnSpc>
              <a:spcBef>
                <a:spcPts val="0"/>
              </a:spcBef>
              <a:spcAft>
                <a:spcPts val="0"/>
              </a:spcAft>
              <a:buSzPts val="1400"/>
              <a:buNone/>
            </a:pPr>
            <a:r>
              <a:rPr lang="en-GB" sz="1200"/>
              <a:t>Statistics show that students who form good attendance habits in September, are more likely to maintain that throughout the academic year. It’s important that students are motivated to get themselves into school and to learn, but they may need that extra little push from you as parents.</a:t>
            </a:r>
            <a:endParaRPr sz="1200"/>
          </a:p>
          <a:p>
            <a:pPr indent="0" lvl="0" marL="0" rtl="0" algn="l">
              <a:lnSpc>
                <a:spcPct val="100000"/>
              </a:lnSpc>
              <a:spcBef>
                <a:spcPts val="0"/>
              </a:spcBef>
              <a:spcAft>
                <a:spcPts val="0"/>
              </a:spcAft>
              <a:buSzPts val="1400"/>
              <a:buNone/>
            </a:pPr>
            <a:r>
              <a:rPr lang="en-GB" sz="1200"/>
              <a:t>However, attendance isn’t only important for schools, it is important for all work places and by </a:t>
            </a:r>
            <a:r>
              <a:rPr lang="en-GB" sz="1200"/>
              <a:t>enforcing</a:t>
            </a:r>
            <a:r>
              <a:rPr lang="en-GB" sz="1200"/>
              <a:t> high standards, we are preparing our students for the work place and </a:t>
            </a:r>
            <a:r>
              <a:rPr lang="en-GB" sz="1200"/>
              <a:t>beyond</a:t>
            </a:r>
            <a:r>
              <a:rPr lang="en-GB" sz="1200"/>
              <a:t>. Developing their resilience and intrinsic motivation.</a:t>
            </a:r>
            <a:endParaRPr sz="1200"/>
          </a:p>
        </p:txBody>
      </p:sp>
      <p:sp>
        <p:nvSpPr>
          <p:cNvPr id="191" name="Google Shape;191;gede376fa71_0_15:notes"/>
          <p:cNvSpPr/>
          <p:nvPr>
            <p:ph idx="2" type="sldImg"/>
          </p:nvPr>
        </p:nvSpPr>
        <p:spPr>
          <a:xfrm>
            <a:off x="919163" y="746125"/>
            <a:ext cx="4960800" cy="3719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fde18c463f_0_0:notes"/>
          <p:cNvSpPr/>
          <p:nvPr>
            <p:ph idx="2" type="sldImg"/>
          </p:nvPr>
        </p:nvSpPr>
        <p:spPr>
          <a:xfrm>
            <a:off x="919177" y="746125"/>
            <a:ext cx="4961100" cy="37194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fde18c463f_0_0:notes"/>
          <p:cNvSpPr txBox="1"/>
          <p:nvPr>
            <p:ph idx="1" type="body"/>
          </p:nvPr>
        </p:nvSpPr>
        <p:spPr>
          <a:xfrm>
            <a:off x="906462" y="4714875"/>
            <a:ext cx="4984800" cy="4465500"/>
          </a:xfrm>
          <a:prstGeom prst="rect">
            <a:avLst/>
          </a:prstGeom>
        </p:spPr>
        <p:txBody>
          <a:bodyPr anchorCtr="0" anchor="t" bIns="45475" lIns="90950" spcFirstLastPara="1" rIns="90950" wrap="square" tIns="45475">
            <a:noAutofit/>
          </a:bodyPr>
          <a:lstStyle/>
          <a:p>
            <a:pPr indent="0" lvl="0" marL="0" rtl="0" algn="l">
              <a:spcBef>
                <a:spcPts val="0"/>
              </a:spcBef>
              <a:spcAft>
                <a:spcPts val="0"/>
              </a:spcAft>
              <a:buNone/>
            </a:pPr>
            <a:r>
              <a:t/>
            </a:r>
            <a:endParaRPr/>
          </a:p>
        </p:txBody>
      </p:sp>
      <p:sp>
        <p:nvSpPr>
          <p:cNvPr id="197" name="Google Shape;197;g2fde18c463f_0_0:notes"/>
          <p:cNvSpPr txBox="1"/>
          <p:nvPr>
            <p:ph idx="12" type="sldNum"/>
          </p:nvPr>
        </p:nvSpPr>
        <p:spPr>
          <a:xfrm>
            <a:off x="3852862" y="9431337"/>
            <a:ext cx="2944800" cy="495300"/>
          </a:xfrm>
          <a:prstGeom prst="rect">
            <a:avLst/>
          </a:prstGeom>
        </p:spPr>
        <p:txBody>
          <a:bodyPr anchorCtr="0" anchor="b" bIns="45475" lIns="90950" spcFirstLastPara="1" rIns="90950" wrap="square" tIns="45475">
            <a:noAutofit/>
          </a:bodyPr>
          <a:lstStyle/>
          <a:p>
            <a:pPr indent="0" lvl="0" marL="0" rtl="0" algn="r">
              <a:spcBef>
                <a:spcPts val="0"/>
              </a:spcBef>
              <a:spcAft>
                <a:spcPts val="0"/>
              </a:spcAft>
              <a:buClr>
                <a:srgbClr val="000099"/>
              </a:buClr>
              <a:buSzPts val="1200"/>
              <a:buFont typeface="Times New Roman"/>
              <a:buNone/>
            </a:pPr>
            <a:fld id="{00000000-1234-1234-1234-123412341234}" type="slidenum">
              <a:rPr lang="en-GB"/>
              <a:t>‹#›</a:t>
            </a:fld>
            <a:endParaRPr sz="1400">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ede376fa71_0_20:notes"/>
          <p:cNvSpPr txBox="1"/>
          <p:nvPr>
            <p:ph idx="1" type="body"/>
          </p:nvPr>
        </p:nvSpPr>
        <p:spPr>
          <a:xfrm>
            <a:off x="906462" y="4714875"/>
            <a:ext cx="4984800" cy="4465500"/>
          </a:xfrm>
          <a:prstGeom prst="rect">
            <a:avLst/>
          </a:prstGeom>
          <a:noFill/>
          <a:ln>
            <a:noFill/>
          </a:ln>
        </p:spPr>
        <p:txBody>
          <a:bodyPr anchorCtr="0" anchor="t" bIns="45475" lIns="90950" spcFirstLastPara="1" rIns="90950" wrap="square" tIns="45475">
            <a:noAutofit/>
          </a:bodyPr>
          <a:lstStyle/>
          <a:p>
            <a:pPr indent="0" lvl="0" marL="0" rtl="0" algn="l">
              <a:lnSpc>
                <a:spcPct val="100000"/>
              </a:lnSpc>
              <a:spcBef>
                <a:spcPts val="0"/>
              </a:spcBef>
              <a:spcAft>
                <a:spcPts val="0"/>
              </a:spcAft>
              <a:buSzPts val="1400"/>
              <a:buNone/>
            </a:pPr>
            <a:r>
              <a:rPr lang="en-GB" sz="1200"/>
              <a:t>It’s important to note that absence does have a direct impact on attendance. The graph on the screen shows attendance across KS4 (year 10 and 11) and how the individual days of absence can mount up to have a detrimental effect on performance at GCSE. </a:t>
            </a:r>
            <a:endParaRPr sz="1200"/>
          </a:p>
        </p:txBody>
      </p:sp>
      <p:sp>
        <p:nvSpPr>
          <p:cNvPr id="203" name="Google Shape;203;gede376fa71_0_20:notes"/>
          <p:cNvSpPr/>
          <p:nvPr>
            <p:ph idx="2" type="sldImg"/>
          </p:nvPr>
        </p:nvSpPr>
        <p:spPr>
          <a:xfrm>
            <a:off x="919163" y="746125"/>
            <a:ext cx="4960800" cy="3719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ede376fa71_0_26:notes"/>
          <p:cNvSpPr txBox="1"/>
          <p:nvPr>
            <p:ph idx="1" type="body"/>
          </p:nvPr>
        </p:nvSpPr>
        <p:spPr>
          <a:xfrm>
            <a:off x="906462" y="4714875"/>
            <a:ext cx="4984800" cy="4465500"/>
          </a:xfrm>
          <a:prstGeom prst="rect">
            <a:avLst/>
          </a:prstGeom>
          <a:noFill/>
          <a:ln>
            <a:noFill/>
          </a:ln>
        </p:spPr>
        <p:txBody>
          <a:bodyPr anchorCtr="0" anchor="t" bIns="45475" lIns="90950" spcFirstLastPara="1" rIns="90950" wrap="square" tIns="45475">
            <a:noAutofit/>
          </a:bodyPr>
          <a:lstStyle/>
          <a:p>
            <a:pPr indent="0" lvl="0" marL="0" rtl="0" algn="l">
              <a:lnSpc>
                <a:spcPct val="100000"/>
              </a:lnSpc>
              <a:spcBef>
                <a:spcPts val="0"/>
              </a:spcBef>
              <a:spcAft>
                <a:spcPts val="0"/>
              </a:spcAft>
              <a:buSzPts val="1400"/>
              <a:buNone/>
            </a:pPr>
            <a:r>
              <a:rPr lang="en-GB" sz="1200"/>
              <a:t>This additional </a:t>
            </a:r>
            <a:r>
              <a:rPr lang="en-GB" sz="1200"/>
              <a:t>graph</a:t>
            </a:r>
            <a:r>
              <a:rPr lang="en-GB" sz="1200"/>
              <a:t> </a:t>
            </a:r>
            <a:r>
              <a:rPr lang="en-GB" sz="1200"/>
              <a:t>simplifies t</a:t>
            </a:r>
            <a:r>
              <a:rPr lang="en-GB" sz="1200"/>
              <a:t> this information and shows that students who have attendance below 90% </a:t>
            </a:r>
            <a:r>
              <a:rPr lang="en-GB" sz="1200"/>
              <a:t>receive</a:t>
            </a:r>
            <a:r>
              <a:rPr lang="en-GB" sz="1200"/>
              <a:t> on average, fewer GCSE Grades</a:t>
            </a:r>
            <a:endParaRPr sz="1200"/>
          </a:p>
        </p:txBody>
      </p:sp>
      <p:sp>
        <p:nvSpPr>
          <p:cNvPr id="210" name="Google Shape;210;gede376fa71_0_26:notes"/>
          <p:cNvSpPr/>
          <p:nvPr>
            <p:ph idx="2" type="sldImg"/>
          </p:nvPr>
        </p:nvSpPr>
        <p:spPr>
          <a:xfrm>
            <a:off x="919163" y="746125"/>
            <a:ext cx="4960800" cy="3719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f21e897b00_0_41:notes"/>
          <p:cNvSpPr txBox="1"/>
          <p:nvPr>
            <p:ph idx="1" type="body"/>
          </p:nvPr>
        </p:nvSpPr>
        <p:spPr>
          <a:xfrm>
            <a:off x="906462" y="4714875"/>
            <a:ext cx="4984800" cy="4465500"/>
          </a:xfrm>
          <a:prstGeom prst="rect">
            <a:avLst/>
          </a:prstGeom>
          <a:noFill/>
          <a:ln>
            <a:noFill/>
          </a:ln>
        </p:spPr>
        <p:txBody>
          <a:bodyPr anchorCtr="0" anchor="t" bIns="45475" lIns="90950" spcFirstLastPara="1" rIns="90950" wrap="square" tIns="45475">
            <a:noAutofit/>
          </a:bodyPr>
          <a:lstStyle/>
          <a:p>
            <a:pPr indent="0" lvl="0" marL="0" rtl="0" algn="l">
              <a:lnSpc>
                <a:spcPct val="100000"/>
              </a:lnSpc>
              <a:spcBef>
                <a:spcPts val="0"/>
              </a:spcBef>
              <a:spcAft>
                <a:spcPts val="0"/>
              </a:spcAft>
              <a:buSzPts val="1400"/>
              <a:buNone/>
            </a:pPr>
            <a:r>
              <a:t/>
            </a:r>
            <a:endParaRPr sz="1200"/>
          </a:p>
        </p:txBody>
      </p:sp>
      <p:sp>
        <p:nvSpPr>
          <p:cNvPr id="216" name="Google Shape;216;gf21e897b00_0_41:notes"/>
          <p:cNvSpPr/>
          <p:nvPr>
            <p:ph idx="2" type="sldImg"/>
          </p:nvPr>
        </p:nvSpPr>
        <p:spPr>
          <a:xfrm>
            <a:off x="919163" y="746125"/>
            <a:ext cx="4960800" cy="3719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fbbdde1b83_0_13:notes"/>
          <p:cNvSpPr/>
          <p:nvPr>
            <p:ph idx="2" type="sldImg"/>
          </p:nvPr>
        </p:nvSpPr>
        <p:spPr>
          <a:xfrm>
            <a:off x="919177" y="746125"/>
            <a:ext cx="4961100" cy="37194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fbbdde1b83_0_13:notes"/>
          <p:cNvSpPr txBox="1"/>
          <p:nvPr>
            <p:ph idx="1" type="body"/>
          </p:nvPr>
        </p:nvSpPr>
        <p:spPr>
          <a:xfrm>
            <a:off x="906462" y="4714875"/>
            <a:ext cx="4984800" cy="4465500"/>
          </a:xfrm>
          <a:prstGeom prst="rect">
            <a:avLst/>
          </a:prstGeom>
        </p:spPr>
        <p:txBody>
          <a:bodyPr anchorCtr="0" anchor="t" bIns="45475" lIns="90950" spcFirstLastPara="1" rIns="90950" wrap="square" tIns="45475">
            <a:noAutofit/>
          </a:bodyPr>
          <a:lstStyle/>
          <a:p>
            <a:pPr indent="0" lvl="0" marL="0" rtl="0" algn="l">
              <a:spcBef>
                <a:spcPts val="0"/>
              </a:spcBef>
              <a:spcAft>
                <a:spcPts val="0"/>
              </a:spcAft>
              <a:buNone/>
            </a:pPr>
            <a:r>
              <a:t/>
            </a:r>
            <a:endParaRPr/>
          </a:p>
        </p:txBody>
      </p:sp>
      <p:sp>
        <p:nvSpPr>
          <p:cNvPr id="222" name="Google Shape;222;g2fbbdde1b83_0_13:notes"/>
          <p:cNvSpPr txBox="1"/>
          <p:nvPr>
            <p:ph idx="12" type="sldNum"/>
          </p:nvPr>
        </p:nvSpPr>
        <p:spPr>
          <a:xfrm>
            <a:off x="3852862" y="9431337"/>
            <a:ext cx="2944800" cy="495300"/>
          </a:xfrm>
          <a:prstGeom prst="rect">
            <a:avLst/>
          </a:prstGeom>
        </p:spPr>
        <p:txBody>
          <a:bodyPr anchorCtr="0" anchor="b" bIns="45475" lIns="90950" spcFirstLastPara="1" rIns="90950" wrap="square" tIns="45475">
            <a:noAutofit/>
          </a:bodyPr>
          <a:lstStyle/>
          <a:p>
            <a:pPr indent="0" lvl="0" marL="0" rtl="0" algn="r">
              <a:spcBef>
                <a:spcPts val="0"/>
              </a:spcBef>
              <a:spcAft>
                <a:spcPts val="0"/>
              </a:spcAft>
              <a:buClr>
                <a:srgbClr val="000099"/>
              </a:buClr>
              <a:buSzPts val="1200"/>
              <a:buFont typeface="Times New Roman"/>
              <a:buNone/>
            </a:pPr>
            <a:fld id="{00000000-1234-1234-1234-123412341234}" type="slidenum">
              <a:rPr lang="en-GB"/>
              <a:t>‹#›</a:t>
            </a:fld>
            <a:endParaRPr sz="1400">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39da24d173_0_27:notes"/>
          <p:cNvSpPr txBox="1"/>
          <p:nvPr>
            <p:ph idx="1" type="body"/>
          </p:nvPr>
        </p:nvSpPr>
        <p:spPr>
          <a:xfrm>
            <a:off x="906462" y="4714875"/>
            <a:ext cx="4984800" cy="4465500"/>
          </a:xfrm>
          <a:prstGeom prst="rect">
            <a:avLst/>
          </a:prstGeom>
          <a:noFill/>
          <a:ln>
            <a:noFill/>
          </a:ln>
        </p:spPr>
        <p:txBody>
          <a:bodyPr anchorCtr="0" anchor="t" bIns="45475" lIns="90950" spcFirstLastPara="1" rIns="90950" wrap="square" tIns="45475">
            <a:noAutofit/>
          </a:bodyPr>
          <a:lstStyle/>
          <a:p>
            <a:pPr indent="0" lvl="0" marL="0" rtl="0" algn="l">
              <a:lnSpc>
                <a:spcPct val="100000"/>
              </a:lnSpc>
              <a:spcBef>
                <a:spcPts val="0"/>
              </a:spcBef>
              <a:spcAft>
                <a:spcPts val="0"/>
              </a:spcAft>
              <a:buSzPts val="1400"/>
              <a:buNone/>
            </a:pPr>
            <a:r>
              <a:t/>
            </a:r>
            <a:endParaRPr sz="1100"/>
          </a:p>
        </p:txBody>
      </p:sp>
      <p:sp>
        <p:nvSpPr>
          <p:cNvPr id="227" name="Google Shape;227;g139da24d173_0_27:notes"/>
          <p:cNvSpPr/>
          <p:nvPr>
            <p:ph idx="2" type="sldImg"/>
          </p:nvPr>
        </p:nvSpPr>
        <p:spPr>
          <a:xfrm>
            <a:off x="919163" y="746125"/>
            <a:ext cx="4960800" cy="3719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fe1d9cafaa_0_0:notes"/>
          <p:cNvSpPr/>
          <p:nvPr>
            <p:ph idx="2" type="sldImg"/>
          </p:nvPr>
        </p:nvSpPr>
        <p:spPr>
          <a:xfrm>
            <a:off x="919177" y="746125"/>
            <a:ext cx="4961100" cy="3719400"/>
          </a:xfrm>
          <a:custGeom>
            <a:rect b="b" l="l" r="r" t="t"/>
            <a:pathLst>
              <a:path extrusionOk="0" h="120000" w="120000">
                <a:moveTo>
                  <a:pt x="0" y="0"/>
                </a:moveTo>
                <a:lnTo>
                  <a:pt x="120000" y="0"/>
                </a:lnTo>
                <a:lnTo>
                  <a:pt x="120000" y="120000"/>
                </a:lnTo>
                <a:lnTo>
                  <a:pt x="0" y="120000"/>
                </a:lnTo>
                <a:close/>
              </a:path>
            </a:pathLst>
          </a:custGeom>
        </p:spPr>
      </p:sp>
      <p:sp>
        <p:nvSpPr>
          <p:cNvPr id="83" name="Google Shape;83;g2fe1d9cafaa_0_0:notes"/>
          <p:cNvSpPr txBox="1"/>
          <p:nvPr>
            <p:ph idx="1" type="body"/>
          </p:nvPr>
        </p:nvSpPr>
        <p:spPr>
          <a:xfrm>
            <a:off x="906462" y="4714875"/>
            <a:ext cx="4984800" cy="4465500"/>
          </a:xfrm>
          <a:prstGeom prst="rect">
            <a:avLst/>
          </a:prstGeom>
        </p:spPr>
        <p:txBody>
          <a:bodyPr anchorCtr="0" anchor="t" bIns="45475" lIns="90950" spcFirstLastPara="1" rIns="90950" wrap="square" tIns="45475">
            <a:noAutofit/>
          </a:bodyPr>
          <a:lstStyle/>
          <a:p>
            <a:pPr indent="0" lvl="0" marL="0" rtl="0" algn="l">
              <a:spcBef>
                <a:spcPts val="0"/>
              </a:spcBef>
              <a:spcAft>
                <a:spcPts val="0"/>
              </a:spcAft>
              <a:buNone/>
            </a:pPr>
            <a:r>
              <a:t/>
            </a:r>
            <a:endParaRPr/>
          </a:p>
        </p:txBody>
      </p:sp>
      <p:sp>
        <p:nvSpPr>
          <p:cNvPr id="84" name="Google Shape;84;g2fe1d9cafaa_0_0:notes"/>
          <p:cNvSpPr txBox="1"/>
          <p:nvPr>
            <p:ph idx="12" type="sldNum"/>
          </p:nvPr>
        </p:nvSpPr>
        <p:spPr>
          <a:xfrm>
            <a:off x="3852862" y="9431337"/>
            <a:ext cx="2944800" cy="495300"/>
          </a:xfrm>
          <a:prstGeom prst="rect">
            <a:avLst/>
          </a:prstGeom>
        </p:spPr>
        <p:txBody>
          <a:bodyPr anchorCtr="0" anchor="b" bIns="45475" lIns="90950" spcFirstLastPara="1" rIns="90950" wrap="square" tIns="45475">
            <a:noAutofit/>
          </a:bodyPr>
          <a:lstStyle/>
          <a:p>
            <a:pPr indent="0" lvl="0" marL="0" rtl="0" algn="r">
              <a:spcBef>
                <a:spcPts val="0"/>
              </a:spcBef>
              <a:spcAft>
                <a:spcPts val="0"/>
              </a:spcAft>
              <a:buClr>
                <a:srgbClr val="000099"/>
              </a:buClr>
              <a:buSzPts val="1200"/>
              <a:buFont typeface="Times New Roman"/>
              <a:buNone/>
            </a:pPr>
            <a:fld id="{00000000-1234-1234-1234-123412341234}" type="slidenum">
              <a:rPr lang="en-GB"/>
              <a:t>‹#›</a:t>
            </a:fld>
            <a:endParaRPr sz="1400">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fe1d9cafaa_0_47:notes"/>
          <p:cNvSpPr/>
          <p:nvPr>
            <p:ph idx="2" type="sldImg"/>
          </p:nvPr>
        </p:nvSpPr>
        <p:spPr>
          <a:xfrm>
            <a:off x="919177" y="746125"/>
            <a:ext cx="4961100" cy="3719400"/>
          </a:xfrm>
          <a:custGeom>
            <a:rect b="b" l="l" r="r" t="t"/>
            <a:pathLst>
              <a:path extrusionOk="0" h="120000" w="120000">
                <a:moveTo>
                  <a:pt x="0" y="0"/>
                </a:moveTo>
                <a:lnTo>
                  <a:pt x="120000" y="0"/>
                </a:lnTo>
                <a:lnTo>
                  <a:pt x="120000" y="120000"/>
                </a:lnTo>
                <a:lnTo>
                  <a:pt x="0" y="120000"/>
                </a:lnTo>
                <a:close/>
              </a:path>
            </a:pathLst>
          </a:custGeom>
        </p:spPr>
      </p:sp>
      <p:sp>
        <p:nvSpPr>
          <p:cNvPr id="90" name="Google Shape;90;g2fe1d9cafaa_0_47:notes"/>
          <p:cNvSpPr txBox="1"/>
          <p:nvPr>
            <p:ph idx="1" type="body"/>
          </p:nvPr>
        </p:nvSpPr>
        <p:spPr>
          <a:xfrm>
            <a:off x="906462" y="4714875"/>
            <a:ext cx="4984800" cy="4465500"/>
          </a:xfrm>
          <a:prstGeom prst="rect">
            <a:avLst/>
          </a:prstGeom>
        </p:spPr>
        <p:txBody>
          <a:bodyPr anchorCtr="0" anchor="t" bIns="45475" lIns="90950" spcFirstLastPara="1" rIns="90950" wrap="square" tIns="45475">
            <a:noAutofit/>
          </a:bodyPr>
          <a:lstStyle/>
          <a:p>
            <a:pPr indent="0" lvl="0" marL="0" rtl="0" algn="l">
              <a:spcBef>
                <a:spcPts val="0"/>
              </a:spcBef>
              <a:spcAft>
                <a:spcPts val="0"/>
              </a:spcAft>
              <a:buNone/>
            </a:pPr>
            <a:r>
              <a:t/>
            </a:r>
            <a:endParaRPr/>
          </a:p>
        </p:txBody>
      </p:sp>
      <p:sp>
        <p:nvSpPr>
          <p:cNvPr id="91" name="Google Shape;91;g2fe1d9cafaa_0_47:notes"/>
          <p:cNvSpPr txBox="1"/>
          <p:nvPr>
            <p:ph idx="12" type="sldNum"/>
          </p:nvPr>
        </p:nvSpPr>
        <p:spPr>
          <a:xfrm>
            <a:off x="3852862" y="9431337"/>
            <a:ext cx="2944800" cy="495300"/>
          </a:xfrm>
          <a:prstGeom prst="rect">
            <a:avLst/>
          </a:prstGeom>
        </p:spPr>
        <p:txBody>
          <a:bodyPr anchorCtr="0" anchor="b" bIns="45475" lIns="90950" spcFirstLastPara="1" rIns="90950" wrap="square" tIns="45475">
            <a:noAutofit/>
          </a:bodyPr>
          <a:lstStyle/>
          <a:p>
            <a:pPr indent="0" lvl="0" marL="0" rtl="0" algn="r">
              <a:spcBef>
                <a:spcPts val="0"/>
              </a:spcBef>
              <a:spcAft>
                <a:spcPts val="0"/>
              </a:spcAft>
              <a:buClr>
                <a:srgbClr val="000099"/>
              </a:buClr>
              <a:buSzPts val="1200"/>
              <a:buFont typeface="Times New Roman"/>
              <a:buNone/>
            </a:pPr>
            <a:fld id="{00000000-1234-1234-1234-123412341234}" type="slidenum">
              <a:rPr lang="en-GB"/>
              <a:t>‹#›</a:t>
            </a:fld>
            <a:endParaRPr sz="1400">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fe1d9cafaa_0_8:notes"/>
          <p:cNvSpPr/>
          <p:nvPr>
            <p:ph idx="2" type="sldImg"/>
          </p:nvPr>
        </p:nvSpPr>
        <p:spPr>
          <a:xfrm>
            <a:off x="919177" y="746125"/>
            <a:ext cx="4961100" cy="3719400"/>
          </a:xfrm>
          <a:custGeom>
            <a:rect b="b" l="l" r="r" t="t"/>
            <a:pathLst>
              <a:path extrusionOk="0" h="120000" w="120000">
                <a:moveTo>
                  <a:pt x="0" y="0"/>
                </a:moveTo>
                <a:lnTo>
                  <a:pt x="120000" y="0"/>
                </a:lnTo>
                <a:lnTo>
                  <a:pt x="120000" y="120000"/>
                </a:lnTo>
                <a:lnTo>
                  <a:pt x="0" y="120000"/>
                </a:lnTo>
                <a:close/>
              </a:path>
            </a:pathLst>
          </a:custGeom>
        </p:spPr>
      </p:sp>
      <p:sp>
        <p:nvSpPr>
          <p:cNvPr id="97" name="Google Shape;97;g2fe1d9cafaa_0_8:notes"/>
          <p:cNvSpPr txBox="1"/>
          <p:nvPr>
            <p:ph idx="1" type="body"/>
          </p:nvPr>
        </p:nvSpPr>
        <p:spPr>
          <a:xfrm>
            <a:off x="906462" y="4714875"/>
            <a:ext cx="4984800" cy="4465500"/>
          </a:xfrm>
          <a:prstGeom prst="rect">
            <a:avLst/>
          </a:prstGeom>
        </p:spPr>
        <p:txBody>
          <a:bodyPr anchorCtr="0" anchor="t" bIns="45475" lIns="90950" spcFirstLastPara="1" rIns="90950" wrap="square" tIns="45475">
            <a:noAutofit/>
          </a:bodyPr>
          <a:lstStyle/>
          <a:p>
            <a:pPr indent="0" lvl="0" marL="0" rtl="0" algn="l">
              <a:spcBef>
                <a:spcPts val="0"/>
              </a:spcBef>
              <a:spcAft>
                <a:spcPts val="0"/>
              </a:spcAft>
              <a:buNone/>
            </a:pPr>
            <a:r>
              <a:t/>
            </a:r>
            <a:endParaRPr/>
          </a:p>
        </p:txBody>
      </p:sp>
      <p:sp>
        <p:nvSpPr>
          <p:cNvPr id="98" name="Google Shape;98;g2fe1d9cafaa_0_8:notes"/>
          <p:cNvSpPr txBox="1"/>
          <p:nvPr>
            <p:ph idx="12" type="sldNum"/>
          </p:nvPr>
        </p:nvSpPr>
        <p:spPr>
          <a:xfrm>
            <a:off x="3852862" y="9431337"/>
            <a:ext cx="2944800" cy="495300"/>
          </a:xfrm>
          <a:prstGeom prst="rect">
            <a:avLst/>
          </a:prstGeom>
        </p:spPr>
        <p:txBody>
          <a:bodyPr anchorCtr="0" anchor="b" bIns="45475" lIns="90950" spcFirstLastPara="1" rIns="90950" wrap="square" tIns="45475">
            <a:noAutofit/>
          </a:bodyPr>
          <a:lstStyle/>
          <a:p>
            <a:pPr indent="0" lvl="0" marL="0" rtl="0" algn="r">
              <a:spcBef>
                <a:spcPts val="0"/>
              </a:spcBef>
              <a:spcAft>
                <a:spcPts val="0"/>
              </a:spcAft>
              <a:buClr>
                <a:srgbClr val="000099"/>
              </a:buClr>
              <a:buSzPts val="1200"/>
              <a:buFont typeface="Times New Roman"/>
              <a:buNone/>
            </a:pPr>
            <a:fld id="{00000000-1234-1234-1234-123412341234}" type="slidenum">
              <a:rPr lang="en-GB"/>
              <a:t>‹#›</a:t>
            </a:fld>
            <a:endParaRPr sz="1400">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006d3dba25_1_0:notes"/>
          <p:cNvSpPr/>
          <p:nvPr>
            <p:ph idx="2" type="sldImg"/>
          </p:nvPr>
        </p:nvSpPr>
        <p:spPr>
          <a:xfrm>
            <a:off x="919177" y="746125"/>
            <a:ext cx="4961100" cy="37194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006d3dba25_1_0:notes"/>
          <p:cNvSpPr txBox="1"/>
          <p:nvPr>
            <p:ph idx="1" type="body"/>
          </p:nvPr>
        </p:nvSpPr>
        <p:spPr>
          <a:xfrm>
            <a:off x="906462" y="4714875"/>
            <a:ext cx="4984800" cy="4465500"/>
          </a:xfrm>
          <a:prstGeom prst="rect">
            <a:avLst/>
          </a:prstGeom>
        </p:spPr>
        <p:txBody>
          <a:bodyPr anchorCtr="0" anchor="t" bIns="45475" lIns="90950" spcFirstLastPara="1" rIns="90950" wrap="square" tIns="45475">
            <a:noAutofit/>
          </a:bodyPr>
          <a:lstStyle/>
          <a:p>
            <a:pPr indent="0" lvl="0" marL="0" rtl="0" algn="l">
              <a:spcBef>
                <a:spcPts val="0"/>
              </a:spcBef>
              <a:spcAft>
                <a:spcPts val="0"/>
              </a:spcAft>
              <a:buNone/>
            </a:pPr>
            <a:r>
              <a:t/>
            </a:r>
            <a:endParaRPr/>
          </a:p>
        </p:txBody>
      </p:sp>
      <p:sp>
        <p:nvSpPr>
          <p:cNvPr id="105" name="Google Shape;105;g3006d3dba25_1_0:notes"/>
          <p:cNvSpPr txBox="1"/>
          <p:nvPr>
            <p:ph idx="12" type="sldNum"/>
          </p:nvPr>
        </p:nvSpPr>
        <p:spPr>
          <a:xfrm>
            <a:off x="3852862" y="9431337"/>
            <a:ext cx="2944800" cy="495300"/>
          </a:xfrm>
          <a:prstGeom prst="rect">
            <a:avLst/>
          </a:prstGeom>
        </p:spPr>
        <p:txBody>
          <a:bodyPr anchorCtr="0" anchor="b" bIns="45475" lIns="90950" spcFirstLastPara="1" rIns="90950" wrap="square" tIns="45475">
            <a:noAutofit/>
          </a:bodyPr>
          <a:lstStyle/>
          <a:p>
            <a:pPr indent="0" lvl="0" marL="0" rtl="0" algn="r">
              <a:spcBef>
                <a:spcPts val="0"/>
              </a:spcBef>
              <a:spcAft>
                <a:spcPts val="0"/>
              </a:spcAft>
              <a:buClr>
                <a:srgbClr val="000099"/>
              </a:buClr>
              <a:buSzPts val="1200"/>
              <a:buFont typeface="Times New Roman"/>
              <a:buNone/>
            </a:pPr>
            <a:fld id="{00000000-1234-1234-1234-123412341234}" type="slidenum">
              <a:rPr lang="en-GB"/>
              <a:t>‹#›</a:t>
            </a:fld>
            <a:endParaRPr sz="1400">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fe1d9cafaa_0_15:notes"/>
          <p:cNvSpPr/>
          <p:nvPr>
            <p:ph idx="2" type="sldImg"/>
          </p:nvPr>
        </p:nvSpPr>
        <p:spPr>
          <a:xfrm>
            <a:off x="919177" y="746125"/>
            <a:ext cx="4961100" cy="37194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fe1d9cafaa_0_15:notes"/>
          <p:cNvSpPr txBox="1"/>
          <p:nvPr>
            <p:ph idx="1" type="body"/>
          </p:nvPr>
        </p:nvSpPr>
        <p:spPr>
          <a:xfrm>
            <a:off x="906462" y="4714875"/>
            <a:ext cx="4984800" cy="4465500"/>
          </a:xfrm>
          <a:prstGeom prst="rect">
            <a:avLst/>
          </a:prstGeom>
        </p:spPr>
        <p:txBody>
          <a:bodyPr anchorCtr="0" anchor="t" bIns="45475" lIns="90950" spcFirstLastPara="1" rIns="90950" wrap="square" tIns="45475">
            <a:noAutofit/>
          </a:bodyPr>
          <a:lstStyle/>
          <a:p>
            <a:pPr indent="0" lvl="0" marL="0" rtl="0" algn="l">
              <a:spcBef>
                <a:spcPts val="0"/>
              </a:spcBef>
              <a:spcAft>
                <a:spcPts val="0"/>
              </a:spcAft>
              <a:buNone/>
            </a:pPr>
            <a:r>
              <a:t/>
            </a:r>
            <a:endParaRPr/>
          </a:p>
        </p:txBody>
      </p:sp>
      <p:sp>
        <p:nvSpPr>
          <p:cNvPr id="112" name="Google Shape;112;g2fe1d9cafaa_0_15:notes"/>
          <p:cNvSpPr txBox="1"/>
          <p:nvPr>
            <p:ph idx="12" type="sldNum"/>
          </p:nvPr>
        </p:nvSpPr>
        <p:spPr>
          <a:xfrm>
            <a:off x="3852862" y="9431337"/>
            <a:ext cx="2944800" cy="495300"/>
          </a:xfrm>
          <a:prstGeom prst="rect">
            <a:avLst/>
          </a:prstGeom>
        </p:spPr>
        <p:txBody>
          <a:bodyPr anchorCtr="0" anchor="b" bIns="45475" lIns="90950" spcFirstLastPara="1" rIns="90950" wrap="square" tIns="45475">
            <a:noAutofit/>
          </a:bodyPr>
          <a:lstStyle/>
          <a:p>
            <a:pPr indent="0" lvl="0" marL="0" rtl="0" algn="r">
              <a:spcBef>
                <a:spcPts val="0"/>
              </a:spcBef>
              <a:spcAft>
                <a:spcPts val="0"/>
              </a:spcAft>
              <a:buClr>
                <a:srgbClr val="000099"/>
              </a:buClr>
              <a:buSzPts val="1200"/>
              <a:buFont typeface="Times New Roman"/>
              <a:buNone/>
            </a:pPr>
            <a:fld id="{00000000-1234-1234-1234-123412341234}" type="slidenum">
              <a:rPr lang="en-GB"/>
              <a:t>‹#›</a:t>
            </a:fld>
            <a:endParaRPr sz="1400">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fe1d9cafaa_0_22:notes"/>
          <p:cNvSpPr/>
          <p:nvPr>
            <p:ph idx="2" type="sldImg"/>
          </p:nvPr>
        </p:nvSpPr>
        <p:spPr>
          <a:xfrm>
            <a:off x="919177" y="746125"/>
            <a:ext cx="4961100" cy="37194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fe1d9cafaa_0_22:notes"/>
          <p:cNvSpPr txBox="1"/>
          <p:nvPr>
            <p:ph idx="1" type="body"/>
          </p:nvPr>
        </p:nvSpPr>
        <p:spPr>
          <a:xfrm>
            <a:off x="906462" y="4714875"/>
            <a:ext cx="4984800" cy="4465500"/>
          </a:xfrm>
          <a:prstGeom prst="rect">
            <a:avLst/>
          </a:prstGeom>
        </p:spPr>
        <p:txBody>
          <a:bodyPr anchorCtr="0" anchor="t" bIns="45475" lIns="90950" spcFirstLastPara="1" rIns="90950" wrap="square" tIns="45475">
            <a:noAutofit/>
          </a:bodyPr>
          <a:lstStyle/>
          <a:p>
            <a:pPr indent="0" lvl="0" marL="0" rtl="0" algn="l">
              <a:spcBef>
                <a:spcPts val="0"/>
              </a:spcBef>
              <a:spcAft>
                <a:spcPts val="0"/>
              </a:spcAft>
              <a:buNone/>
            </a:pPr>
            <a:r>
              <a:t/>
            </a:r>
            <a:endParaRPr/>
          </a:p>
        </p:txBody>
      </p:sp>
      <p:sp>
        <p:nvSpPr>
          <p:cNvPr id="119" name="Google Shape;119;g2fe1d9cafaa_0_22:notes"/>
          <p:cNvSpPr txBox="1"/>
          <p:nvPr>
            <p:ph idx="12" type="sldNum"/>
          </p:nvPr>
        </p:nvSpPr>
        <p:spPr>
          <a:xfrm>
            <a:off x="3852862" y="9431337"/>
            <a:ext cx="2944800" cy="495300"/>
          </a:xfrm>
          <a:prstGeom prst="rect">
            <a:avLst/>
          </a:prstGeom>
        </p:spPr>
        <p:txBody>
          <a:bodyPr anchorCtr="0" anchor="b" bIns="45475" lIns="90950" spcFirstLastPara="1" rIns="90950" wrap="square" tIns="45475">
            <a:noAutofit/>
          </a:bodyPr>
          <a:lstStyle/>
          <a:p>
            <a:pPr indent="0" lvl="0" marL="0" rtl="0" algn="r">
              <a:spcBef>
                <a:spcPts val="0"/>
              </a:spcBef>
              <a:spcAft>
                <a:spcPts val="0"/>
              </a:spcAft>
              <a:buClr>
                <a:srgbClr val="000099"/>
              </a:buClr>
              <a:buSzPts val="1200"/>
              <a:buFont typeface="Times New Roman"/>
              <a:buNone/>
            </a:pPr>
            <a:fld id="{00000000-1234-1234-1234-123412341234}" type="slidenum">
              <a:rPr lang="en-GB"/>
              <a:t>‹#›</a:t>
            </a:fld>
            <a:endParaRPr sz="1400">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fe1d9cafaa_0_29:notes"/>
          <p:cNvSpPr/>
          <p:nvPr>
            <p:ph idx="2" type="sldImg"/>
          </p:nvPr>
        </p:nvSpPr>
        <p:spPr>
          <a:xfrm>
            <a:off x="919177" y="746125"/>
            <a:ext cx="4961100" cy="37194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fe1d9cafaa_0_29:notes"/>
          <p:cNvSpPr txBox="1"/>
          <p:nvPr>
            <p:ph idx="1" type="body"/>
          </p:nvPr>
        </p:nvSpPr>
        <p:spPr>
          <a:xfrm>
            <a:off x="906462" y="4714875"/>
            <a:ext cx="4984800" cy="4465500"/>
          </a:xfrm>
          <a:prstGeom prst="rect">
            <a:avLst/>
          </a:prstGeom>
        </p:spPr>
        <p:txBody>
          <a:bodyPr anchorCtr="0" anchor="t" bIns="45475" lIns="90950" spcFirstLastPara="1" rIns="90950" wrap="square" tIns="45475">
            <a:noAutofit/>
          </a:bodyPr>
          <a:lstStyle/>
          <a:p>
            <a:pPr indent="0" lvl="0" marL="0" rtl="0" algn="l">
              <a:spcBef>
                <a:spcPts val="0"/>
              </a:spcBef>
              <a:spcAft>
                <a:spcPts val="0"/>
              </a:spcAft>
              <a:buNone/>
            </a:pPr>
            <a:r>
              <a:t/>
            </a:r>
            <a:endParaRPr/>
          </a:p>
        </p:txBody>
      </p:sp>
      <p:sp>
        <p:nvSpPr>
          <p:cNvPr id="126" name="Google Shape;126;g2fe1d9cafaa_0_29:notes"/>
          <p:cNvSpPr txBox="1"/>
          <p:nvPr>
            <p:ph idx="12" type="sldNum"/>
          </p:nvPr>
        </p:nvSpPr>
        <p:spPr>
          <a:xfrm>
            <a:off x="3852862" y="9431337"/>
            <a:ext cx="2944800" cy="495300"/>
          </a:xfrm>
          <a:prstGeom prst="rect">
            <a:avLst/>
          </a:prstGeom>
        </p:spPr>
        <p:txBody>
          <a:bodyPr anchorCtr="0" anchor="b" bIns="45475" lIns="90950" spcFirstLastPara="1" rIns="90950" wrap="square" tIns="45475">
            <a:noAutofit/>
          </a:bodyPr>
          <a:lstStyle/>
          <a:p>
            <a:pPr indent="0" lvl="0" marL="0" rtl="0" algn="r">
              <a:spcBef>
                <a:spcPts val="0"/>
              </a:spcBef>
              <a:spcAft>
                <a:spcPts val="0"/>
              </a:spcAft>
              <a:buClr>
                <a:srgbClr val="000099"/>
              </a:buClr>
              <a:buSzPts val="1200"/>
              <a:buFont typeface="Times New Roman"/>
              <a:buNone/>
            </a:pPr>
            <a:fld id="{00000000-1234-1234-1234-123412341234}" type="slidenum">
              <a:rPr lang="en-GB"/>
              <a:t>‹#›</a:t>
            </a:fld>
            <a:endParaRPr sz="1400">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 name="Shape 13"/>
        <p:cNvGrpSpPr/>
        <p:nvPr/>
      </p:nvGrpSpPr>
      <p:grpSpPr>
        <a:xfrm>
          <a:off x="0" y="0"/>
          <a:ext cx="0" cy="0"/>
          <a:chOff x="0" y="0"/>
          <a:chExt cx="0" cy="0"/>
        </a:xfrm>
      </p:grpSpPr>
      <p:sp>
        <p:nvSpPr>
          <p:cNvPr id="14" name="Google Shape;14;p2"/>
          <p:cNvSpPr txBox="1"/>
          <p:nvPr>
            <p:ph type="title"/>
          </p:nvPr>
        </p:nvSpPr>
        <p:spPr>
          <a:xfrm>
            <a:off x="914400" y="4876800"/>
            <a:ext cx="7481700" cy="457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Clr>
                <a:schemeClr val="accent1"/>
              </a:buClr>
              <a:buSzPts val="2500"/>
              <a:buFont typeface="Lucida Sans"/>
              <a:buNone/>
              <a:defRPr b="0" sz="250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
          <p:cNvSpPr txBox="1"/>
          <p:nvPr>
            <p:ph idx="1" type="body"/>
          </p:nvPr>
        </p:nvSpPr>
        <p:spPr>
          <a:xfrm>
            <a:off x="4419600" y="5355102"/>
            <a:ext cx="3974700" cy="914400"/>
          </a:xfrm>
          <a:prstGeom prst="rect">
            <a:avLst/>
          </a:prstGeom>
          <a:noFill/>
          <a:ln>
            <a:noFill/>
          </a:ln>
        </p:spPr>
        <p:txBody>
          <a:bodyPr anchorCtr="0" anchor="t" bIns="45700" lIns="91425" spcFirstLastPara="1" rIns="91425" wrap="square" tIns="45700">
            <a:noAutofit/>
          </a:bodyPr>
          <a:lstStyle>
            <a:lvl1pPr indent="-228600" lvl="0" marL="457200" algn="r">
              <a:lnSpc>
                <a:spcPct val="115000"/>
              </a:lnSpc>
              <a:spcBef>
                <a:spcPts val="400"/>
              </a:spcBef>
              <a:spcAft>
                <a:spcPts val="0"/>
              </a:spcAft>
              <a:buSzPts val="1088"/>
              <a:buNone/>
              <a:defRPr sz="1600"/>
            </a:lvl1pPr>
            <a:lvl2pPr indent="-228600" lvl="1" marL="914400" algn="l">
              <a:lnSpc>
                <a:spcPct val="115000"/>
              </a:lnSpc>
              <a:spcBef>
                <a:spcPts val="325"/>
              </a:spcBef>
              <a:spcAft>
                <a:spcPts val="0"/>
              </a:spcAft>
              <a:buSzPts val="1200"/>
              <a:buNone/>
              <a:defRPr sz="1200"/>
            </a:lvl2pPr>
            <a:lvl3pPr indent="-228600" lvl="2" marL="1371600" algn="l">
              <a:lnSpc>
                <a:spcPct val="115000"/>
              </a:lnSpc>
              <a:spcBef>
                <a:spcPts val="350"/>
              </a:spcBef>
              <a:spcAft>
                <a:spcPts val="0"/>
              </a:spcAft>
              <a:buSzPts val="1000"/>
              <a:buNone/>
              <a:defRPr sz="1000"/>
            </a:lvl3pPr>
            <a:lvl4pPr indent="-228600" lvl="3" marL="1828800" algn="l">
              <a:lnSpc>
                <a:spcPct val="115000"/>
              </a:lnSpc>
              <a:spcBef>
                <a:spcPts val="350"/>
              </a:spcBef>
              <a:spcAft>
                <a:spcPts val="0"/>
              </a:spcAft>
              <a:buSzPts val="900"/>
              <a:buNone/>
              <a:defRPr sz="900"/>
            </a:lvl4pPr>
            <a:lvl5pPr indent="-228600" lvl="4" marL="2286000" algn="l">
              <a:lnSpc>
                <a:spcPct val="115000"/>
              </a:lnSpc>
              <a:spcBef>
                <a:spcPts val="350"/>
              </a:spcBef>
              <a:spcAft>
                <a:spcPts val="0"/>
              </a:spcAft>
              <a:buSzPts val="900"/>
              <a:buNone/>
              <a:defRPr sz="900"/>
            </a:lvl5pPr>
            <a:lvl6pPr indent="-342900" lvl="5" marL="2743200" algn="l">
              <a:lnSpc>
                <a:spcPct val="115000"/>
              </a:lnSpc>
              <a:spcBef>
                <a:spcPts val="350"/>
              </a:spcBef>
              <a:spcAft>
                <a:spcPts val="0"/>
              </a:spcAft>
              <a:buSzPts val="1800"/>
              <a:buChar char="■"/>
              <a:defRPr/>
            </a:lvl6pPr>
            <a:lvl7pPr indent="-342900" lvl="6" marL="3200400" algn="l">
              <a:lnSpc>
                <a:spcPct val="115000"/>
              </a:lnSpc>
              <a:spcBef>
                <a:spcPts val="1600"/>
              </a:spcBef>
              <a:spcAft>
                <a:spcPts val="0"/>
              </a:spcAft>
              <a:buSzPts val="180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
        <p:nvSpPr>
          <p:cNvPr id="16" name="Google Shape;16;p2"/>
          <p:cNvSpPr txBox="1"/>
          <p:nvPr>
            <p:ph idx="2" type="body"/>
          </p:nvPr>
        </p:nvSpPr>
        <p:spPr>
          <a:xfrm>
            <a:off x="914400" y="274320"/>
            <a:ext cx="7479900" cy="4572000"/>
          </a:xfrm>
          <a:prstGeom prst="rect">
            <a:avLst/>
          </a:prstGeom>
          <a:noFill/>
          <a:ln>
            <a:noFill/>
          </a:ln>
        </p:spPr>
        <p:txBody>
          <a:bodyPr anchorCtr="0" anchor="t" bIns="45700" lIns="91425" spcFirstLastPara="1" rIns="91425" wrap="square" tIns="45700">
            <a:noAutofit/>
          </a:bodyPr>
          <a:lstStyle>
            <a:lvl1pPr indent="-366776" lvl="0" marL="457200" algn="l">
              <a:lnSpc>
                <a:spcPct val="115000"/>
              </a:lnSpc>
              <a:spcBef>
                <a:spcPts val="400"/>
              </a:spcBef>
              <a:spcAft>
                <a:spcPts val="0"/>
              </a:spcAft>
              <a:buSzPts val="2176"/>
              <a:buChar char="●"/>
              <a:defRPr sz="3200"/>
            </a:lvl1pPr>
            <a:lvl2pPr indent="-406400" lvl="1" marL="914400" algn="l">
              <a:lnSpc>
                <a:spcPct val="115000"/>
              </a:lnSpc>
              <a:spcBef>
                <a:spcPts val="325"/>
              </a:spcBef>
              <a:spcAft>
                <a:spcPts val="0"/>
              </a:spcAft>
              <a:buSzPts val="2800"/>
              <a:buChar char="○"/>
              <a:defRPr sz="2800"/>
            </a:lvl2pPr>
            <a:lvl3pPr indent="-381000" lvl="2" marL="1371600" algn="l">
              <a:lnSpc>
                <a:spcPct val="115000"/>
              </a:lnSpc>
              <a:spcBef>
                <a:spcPts val="350"/>
              </a:spcBef>
              <a:spcAft>
                <a:spcPts val="0"/>
              </a:spcAft>
              <a:buSzPts val="2400"/>
              <a:buChar char="■"/>
              <a:defRPr sz="2400"/>
            </a:lvl3pPr>
            <a:lvl4pPr indent="-355600" lvl="3" marL="1828800" algn="l">
              <a:lnSpc>
                <a:spcPct val="115000"/>
              </a:lnSpc>
              <a:spcBef>
                <a:spcPts val="350"/>
              </a:spcBef>
              <a:spcAft>
                <a:spcPts val="0"/>
              </a:spcAft>
              <a:buSzPts val="2000"/>
              <a:buChar char="●"/>
              <a:defRPr sz="2000"/>
            </a:lvl4pPr>
            <a:lvl5pPr indent="-355600" lvl="4" marL="2286000" algn="l">
              <a:lnSpc>
                <a:spcPct val="115000"/>
              </a:lnSpc>
              <a:spcBef>
                <a:spcPts val="350"/>
              </a:spcBef>
              <a:spcAft>
                <a:spcPts val="0"/>
              </a:spcAft>
              <a:buSzPts val="2000"/>
              <a:buChar char="○"/>
              <a:defRPr sz="2000"/>
            </a:lvl5pPr>
            <a:lvl6pPr indent="-342900" lvl="5" marL="2743200" algn="l">
              <a:lnSpc>
                <a:spcPct val="115000"/>
              </a:lnSpc>
              <a:spcBef>
                <a:spcPts val="350"/>
              </a:spcBef>
              <a:spcAft>
                <a:spcPts val="0"/>
              </a:spcAft>
              <a:buSzPts val="1800"/>
              <a:buChar char="■"/>
              <a:defRPr/>
            </a:lvl6pPr>
            <a:lvl7pPr indent="-342900" lvl="6" marL="3200400" algn="l">
              <a:lnSpc>
                <a:spcPct val="115000"/>
              </a:lnSpc>
              <a:spcBef>
                <a:spcPts val="1600"/>
              </a:spcBef>
              <a:spcAft>
                <a:spcPts val="0"/>
              </a:spcAft>
              <a:buSzPts val="180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
        <p:nvSpPr>
          <p:cNvPr id="17" name="Google Shape;17;p2"/>
          <p:cNvSpPr txBox="1"/>
          <p:nvPr>
            <p:ph idx="10" type="dt"/>
          </p:nvPr>
        </p:nvSpPr>
        <p:spPr>
          <a:xfrm>
            <a:off x="6727825" y="6408737"/>
            <a:ext cx="1919400" cy="365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2"/>
          <p:cNvSpPr txBox="1"/>
          <p:nvPr>
            <p:ph idx="11" type="ftr"/>
          </p:nvPr>
        </p:nvSpPr>
        <p:spPr>
          <a:xfrm>
            <a:off x="4379912" y="6408737"/>
            <a:ext cx="2351100" cy="365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2"/>
          <p:cNvSpPr txBox="1"/>
          <p:nvPr>
            <p:ph idx="12" type="sldNum"/>
          </p:nvPr>
        </p:nvSpPr>
        <p:spPr>
          <a:xfrm>
            <a:off x="8647112" y="6408737"/>
            <a:ext cx="366600" cy="3651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solidFill>
                <a:schemeClr val="dk2"/>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1" name="Shape 51"/>
        <p:cNvGrpSpPr/>
        <p:nvPr/>
      </p:nvGrpSpPr>
      <p:grpSpPr>
        <a:xfrm>
          <a:off x="0" y="0"/>
          <a:ext cx="0" cy="0"/>
          <a:chOff x="0" y="0"/>
          <a:chExt cx="0" cy="0"/>
        </a:xfrm>
      </p:grpSpPr>
      <p:sp>
        <p:nvSpPr>
          <p:cNvPr id="52" name="Google Shape;52;p11"/>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3" name="Google Shape;53;p1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 name="Shape 54"/>
        <p:cNvGrpSpPr/>
        <p:nvPr/>
      </p:nvGrpSpPr>
      <p:grpSpPr>
        <a:xfrm>
          <a:off x="0" y="0"/>
          <a:ext cx="0" cy="0"/>
          <a:chOff x="0" y="0"/>
          <a:chExt cx="0" cy="0"/>
        </a:xfrm>
      </p:grpSpPr>
      <p:sp>
        <p:nvSpPr>
          <p:cNvPr id="55" name="Google Shape;55;p12"/>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2"/>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7" name="Google Shape;57;p12"/>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8" name="Google Shape;58;p12"/>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9" name="Google Shape;59;p1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0" name="Shape 60"/>
        <p:cNvGrpSpPr/>
        <p:nvPr/>
      </p:nvGrpSpPr>
      <p:grpSpPr>
        <a:xfrm>
          <a:off x="0" y="0"/>
          <a:ext cx="0" cy="0"/>
          <a:chOff x="0" y="0"/>
          <a:chExt cx="0" cy="0"/>
        </a:xfrm>
      </p:grpSpPr>
      <p:sp>
        <p:nvSpPr>
          <p:cNvPr id="61" name="Google Shape;61;p13"/>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62" name="Google Shape;62;p1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3" name="Shape 63"/>
        <p:cNvGrpSpPr/>
        <p:nvPr/>
      </p:nvGrpSpPr>
      <p:grpSpPr>
        <a:xfrm>
          <a:off x="0" y="0"/>
          <a:ext cx="0" cy="0"/>
          <a:chOff x="0" y="0"/>
          <a:chExt cx="0" cy="0"/>
        </a:xfrm>
      </p:grpSpPr>
      <p:sp>
        <p:nvSpPr>
          <p:cNvPr id="64" name="Google Shape;64;p14"/>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5" name="Google Shape;65;p14"/>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6" name="Google Shape;66;p1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idx="1" type="body"/>
          </p:nvPr>
        </p:nvSpPr>
        <p:spPr>
          <a:xfrm>
            <a:off x="457200" y="1481137"/>
            <a:ext cx="8229600" cy="4526100"/>
          </a:xfrm>
          <a:prstGeom prst="rect">
            <a:avLst/>
          </a:prstGeom>
          <a:noFill/>
          <a:ln>
            <a:noFill/>
          </a:ln>
        </p:spPr>
        <p:txBody>
          <a:bodyPr anchorCtr="0" anchor="t" bIns="45700" lIns="91425" spcFirstLastPara="1" rIns="91425" wrap="square" tIns="45700">
            <a:noAutofit/>
          </a:bodyPr>
          <a:lstStyle>
            <a:lvl1pPr indent="-306324" lvl="0" marL="457200" algn="l">
              <a:lnSpc>
                <a:spcPct val="115000"/>
              </a:lnSpc>
              <a:spcBef>
                <a:spcPts val="400"/>
              </a:spcBef>
              <a:spcAft>
                <a:spcPts val="0"/>
              </a:spcAft>
              <a:buSzPts val="1224"/>
              <a:buChar char="●"/>
              <a:defRPr/>
            </a:lvl1pPr>
            <a:lvl2pPr indent="-342900" lvl="1" marL="914400" algn="l">
              <a:lnSpc>
                <a:spcPct val="115000"/>
              </a:lnSpc>
              <a:spcBef>
                <a:spcPts val="325"/>
              </a:spcBef>
              <a:spcAft>
                <a:spcPts val="0"/>
              </a:spcAft>
              <a:buSzPts val="1800"/>
              <a:buChar char="○"/>
              <a:defRPr/>
            </a:lvl2pPr>
            <a:lvl3pPr indent="-342900" lvl="2" marL="1371600" algn="l">
              <a:lnSpc>
                <a:spcPct val="115000"/>
              </a:lnSpc>
              <a:spcBef>
                <a:spcPts val="350"/>
              </a:spcBef>
              <a:spcAft>
                <a:spcPts val="0"/>
              </a:spcAft>
              <a:buSzPts val="1800"/>
              <a:buChar char="■"/>
              <a:defRPr/>
            </a:lvl3pPr>
            <a:lvl4pPr indent="-342900" lvl="3" marL="1828800" algn="l">
              <a:lnSpc>
                <a:spcPct val="115000"/>
              </a:lnSpc>
              <a:spcBef>
                <a:spcPts val="350"/>
              </a:spcBef>
              <a:spcAft>
                <a:spcPts val="0"/>
              </a:spcAft>
              <a:buSzPts val="1800"/>
              <a:buChar char="●"/>
              <a:defRPr/>
            </a:lvl4pPr>
            <a:lvl5pPr indent="-342900" lvl="4" marL="2286000" algn="l">
              <a:lnSpc>
                <a:spcPct val="115000"/>
              </a:lnSpc>
              <a:spcBef>
                <a:spcPts val="350"/>
              </a:spcBef>
              <a:spcAft>
                <a:spcPts val="0"/>
              </a:spcAft>
              <a:buSzPts val="1800"/>
              <a:buChar char="○"/>
              <a:defRPr/>
            </a:lvl5pPr>
            <a:lvl6pPr indent="-342900" lvl="5" marL="2743200" algn="l">
              <a:lnSpc>
                <a:spcPct val="115000"/>
              </a:lnSpc>
              <a:spcBef>
                <a:spcPts val="350"/>
              </a:spcBef>
              <a:spcAft>
                <a:spcPts val="0"/>
              </a:spcAft>
              <a:buSzPts val="1800"/>
              <a:buChar char="■"/>
              <a:defRPr/>
            </a:lvl6pPr>
            <a:lvl7pPr indent="-342900" lvl="6" marL="3200400" algn="l">
              <a:lnSpc>
                <a:spcPct val="115000"/>
              </a:lnSpc>
              <a:spcBef>
                <a:spcPts val="1600"/>
              </a:spcBef>
              <a:spcAft>
                <a:spcPts val="0"/>
              </a:spcAft>
              <a:buSzPts val="180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
        <p:nvSpPr>
          <p:cNvPr id="22" name="Google Shape;22;p3"/>
          <p:cNvSpPr txBox="1"/>
          <p:nvPr>
            <p:ph type="title"/>
          </p:nvPr>
        </p:nvSpPr>
        <p:spPr>
          <a:xfrm>
            <a:off x="457200" y="274637"/>
            <a:ext cx="8229600" cy="1143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3"/>
          <p:cNvSpPr txBox="1"/>
          <p:nvPr>
            <p:ph idx="10" type="dt"/>
          </p:nvPr>
        </p:nvSpPr>
        <p:spPr>
          <a:xfrm>
            <a:off x="6727825" y="6408737"/>
            <a:ext cx="1919400" cy="365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3"/>
          <p:cNvSpPr txBox="1"/>
          <p:nvPr>
            <p:ph idx="11" type="ftr"/>
          </p:nvPr>
        </p:nvSpPr>
        <p:spPr>
          <a:xfrm>
            <a:off x="4379912" y="6408737"/>
            <a:ext cx="2351100" cy="365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p3"/>
          <p:cNvSpPr txBox="1"/>
          <p:nvPr>
            <p:ph idx="12" type="sldNum"/>
          </p:nvPr>
        </p:nvSpPr>
        <p:spPr>
          <a:xfrm>
            <a:off x="8647112" y="6408737"/>
            <a:ext cx="366600" cy="3651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solidFill>
                <a:schemeClr val="dk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4"/>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8" name="Google Shape;28;p4"/>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9" name="Google Shape;29;p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6"/>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4" name="Google Shape;34;p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 name="Shape 35"/>
        <p:cNvGrpSpPr/>
        <p:nvPr/>
      </p:nvGrpSpPr>
      <p:grpSpPr>
        <a:xfrm>
          <a:off x="0" y="0"/>
          <a:ext cx="0" cy="0"/>
          <a:chOff x="0" y="0"/>
          <a:chExt cx="0" cy="0"/>
        </a:xfrm>
      </p:grpSpPr>
      <p:sp>
        <p:nvSpPr>
          <p:cNvPr id="36" name="Google Shape;36;p7"/>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7"/>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8" name="Google Shape;38;p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9" name="Shape 39"/>
        <p:cNvGrpSpPr/>
        <p:nvPr/>
      </p:nvGrpSpPr>
      <p:grpSpPr>
        <a:xfrm>
          <a:off x="0" y="0"/>
          <a:ext cx="0" cy="0"/>
          <a:chOff x="0" y="0"/>
          <a:chExt cx="0" cy="0"/>
        </a:xfrm>
      </p:grpSpPr>
      <p:sp>
        <p:nvSpPr>
          <p:cNvPr id="40" name="Google Shape;40;p8"/>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1" name="Google Shape;41;p8"/>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2" name="Google Shape;42;p8"/>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3" name="Google Shape;43;p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9"/>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 name="Google Shape;46;p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10"/>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9" name="Google Shape;49;p10"/>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0" name="Google Shape;50;p1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stbartssch.wpenginepowered.com/sixth-form-admission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stbarts.co.uk/learning-in-years-10-to-11/"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stbarts.co.uk/contact/" TargetMode="External"/><Relationship Id="rId4" Type="http://schemas.openxmlformats.org/officeDocument/2006/relationships/hyperlink" Target="https://www.stbarts.co.uk/staff-list-with-contacts/" TargetMode="External"/><Relationship Id="rId5" Type="http://schemas.openxmlformats.org/officeDocument/2006/relationships/hyperlink" Target="https://stbartssch.wpenginepowered.com/contact/" TargetMode="External"/><Relationship Id="rId6"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nvSpPr>
        <p:spPr>
          <a:xfrm>
            <a:off x="1188900" y="1674600"/>
            <a:ext cx="7071000" cy="175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42378"/>
              </a:buClr>
              <a:buSzPts val="3200"/>
              <a:buFont typeface="Lucida Sans"/>
              <a:buNone/>
            </a:pPr>
            <a:r>
              <a:rPr b="1" lang="en-GB" sz="6000">
                <a:solidFill>
                  <a:schemeClr val="dk1"/>
                </a:solidFill>
                <a:latin typeface="Times New Roman"/>
                <a:ea typeface="Times New Roman"/>
                <a:cs typeface="Times New Roman"/>
                <a:sym typeface="Times New Roman"/>
              </a:rPr>
              <a:t>Year 10 </a:t>
            </a:r>
            <a:endParaRPr b="1" sz="60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542378"/>
              </a:buClr>
              <a:buSzPts val="3200"/>
              <a:buFont typeface="Lucida Sans"/>
              <a:buNone/>
            </a:pPr>
            <a:r>
              <a:rPr b="1" lang="en-GB" sz="6000">
                <a:solidFill>
                  <a:schemeClr val="dk1"/>
                </a:solidFill>
                <a:latin typeface="Times New Roman"/>
                <a:ea typeface="Times New Roman"/>
                <a:cs typeface="Times New Roman"/>
                <a:sym typeface="Times New Roman"/>
              </a:rPr>
              <a:t>Information Evening</a:t>
            </a:r>
            <a:endParaRPr b="0" i="0" sz="1400" u="none" cap="none" strike="noStrike">
              <a:solidFill>
                <a:schemeClr val="dk1"/>
              </a:solidFill>
              <a:latin typeface="Times New Roman"/>
              <a:ea typeface="Times New Roman"/>
              <a:cs typeface="Times New Roman"/>
              <a:sym typeface="Times New Roman"/>
            </a:endParaRPr>
          </a:p>
        </p:txBody>
      </p:sp>
      <p:sp>
        <p:nvSpPr>
          <p:cNvPr id="72" name="Google Shape;72;p15"/>
          <p:cNvSpPr txBox="1"/>
          <p:nvPr/>
        </p:nvSpPr>
        <p:spPr>
          <a:xfrm>
            <a:off x="645601" y="4188325"/>
            <a:ext cx="7852800" cy="18690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GB" sz="2800">
                <a:solidFill>
                  <a:srgbClr val="5C2B50"/>
                </a:solidFill>
              </a:rPr>
              <a:t>Mr Robbins: Deputy Headteacher Curriculum and Achievement</a:t>
            </a:r>
            <a:endParaRPr sz="2800">
              <a:solidFill>
                <a:srgbClr val="5C2B50"/>
              </a:solidFill>
            </a:endParaRPr>
          </a:p>
          <a:p>
            <a:pPr indent="0" lvl="0" marL="0" rtl="0" algn="ctr">
              <a:lnSpc>
                <a:spcPct val="115000"/>
              </a:lnSpc>
              <a:spcBef>
                <a:spcPts val="0"/>
              </a:spcBef>
              <a:spcAft>
                <a:spcPts val="0"/>
              </a:spcAft>
              <a:buNone/>
            </a:pPr>
            <a:r>
              <a:t/>
            </a:r>
            <a:endParaRPr sz="2800">
              <a:solidFill>
                <a:srgbClr val="5C2B50"/>
              </a:solidFill>
            </a:endParaRPr>
          </a:p>
          <a:p>
            <a:pPr indent="0" lvl="0" marL="0" rtl="0" algn="ctr">
              <a:lnSpc>
                <a:spcPct val="115000"/>
              </a:lnSpc>
              <a:spcBef>
                <a:spcPts val="0"/>
              </a:spcBef>
              <a:spcAft>
                <a:spcPts val="0"/>
              </a:spcAft>
              <a:buNone/>
            </a:pPr>
            <a:r>
              <a:rPr lang="en-GB" sz="2800">
                <a:solidFill>
                  <a:srgbClr val="5C2B50"/>
                </a:solidFill>
              </a:rPr>
              <a:t>Mrs Cordiner: Assistant Headteacher</a:t>
            </a:r>
            <a:endParaRPr sz="2800">
              <a:solidFill>
                <a:srgbClr val="5C2B50"/>
              </a:solidFill>
            </a:endParaRPr>
          </a:p>
          <a:p>
            <a:pPr indent="0" lvl="0" marL="0" rtl="0" algn="ctr">
              <a:lnSpc>
                <a:spcPct val="115000"/>
              </a:lnSpc>
              <a:spcBef>
                <a:spcPts val="0"/>
              </a:spcBef>
              <a:spcAft>
                <a:spcPts val="0"/>
              </a:spcAft>
              <a:buNone/>
            </a:pPr>
            <a:r>
              <a:rPr lang="en-GB" sz="2800">
                <a:solidFill>
                  <a:srgbClr val="5C2B50"/>
                </a:solidFill>
              </a:rPr>
              <a:t>KS4 Progress and Achievement</a:t>
            </a:r>
            <a:endParaRPr sz="2800">
              <a:solidFill>
                <a:srgbClr val="5C2B50"/>
              </a:solidFill>
            </a:endParaRPr>
          </a:p>
          <a:p>
            <a:pPr indent="0" lvl="0" marL="0" marR="0" rtl="0" algn="ctr">
              <a:lnSpc>
                <a:spcPct val="100000"/>
              </a:lnSpc>
              <a:spcBef>
                <a:spcPts val="0"/>
              </a:spcBef>
              <a:spcAft>
                <a:spcPts val="0"/>
              </a:spcAft>
              <a:buClr>
                <a:srgbClr val="542478"/>
              </a:buClr>
              <a:buSzPts val="3200"/>
              <a:buFont typeface="Lucida Sans"/>
              <a:buNone/>
            </a:pPr>
            <a:r>
              <a:t/>
            </a:r>
            <a:endParaRPr sz="360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u="sng">
                <a:solidFill>
                  <a:schemeClr val="hlink"/>
                </a:solidFill>
                <a:hlinkClick r:id="rId3"/>
              </a:rPr>
              <a:t>Sixth Form Entry</a:t>
            </a:r>
            <a:endParaRPr/>
          </a:p>
        </p:txBody>
      </p:sp>
      <p:sp>
        <p:nvSpPr>
          <p:cNvPr id="137" name="Google Shape;137;p24"/>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nvSpPr>
        <p:spPr>
          <a:xfrm>
            <a:off x="646893" y="2972575"/>
            <a:ext cx="8122800" cy="2785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450"/>
              <a:buFont typeface="Arial"/>
              <a:buNone/>
            </a:pPr>
            <a:r>
              <a:rPr b="1" lang="en-GB" sz="4000">
                <a:solidFill>
                  <a:schemeClr val="dk1"/>
                </a:solidFill>
                <a:latin typeface="Times New Roman"/>
                <a:ea typeface="Times New Roman"/>
                <a:cs typeface="Times New Roman"/>
                <a:sym typeface="Times New Roman"/>
              </a:rPr>
              <a:t>Start of Year 10</a:t>
            </a:r>
            <a:endParaRPr b="1" sz="4000">
              <a:solidFill>
                <a:schemeClr val="dk1"/>
              </a:solidFill>
              <a:latin typeface="Times New Roman"/>
              <a:ea typeface="Times New Roman"/>
              <a:cs typeface="Times New Roman"/>
              <a:sym typeface="Times New Roman"/>
            </a:endParaRPr>
          </a:p>
          <a:p>
            <a:pPr indent="-406400" lvl="0" marL="457200" rtl="0" algn="l">
              <a:lnSpc>
                <a:spcPct val="115000"/>
              </a:lnSpc>
              <a:spcBef>
                <a:spcPts val="1200"/>
              </a:spcBef>
              <a:spcAft>
                <a:spcPts val="0"/>
              </a:spcAft>
              <a:buSzPts val="2800"/>
              <a:buFont typeface="Times New Roman"/>
              <a:buChar char="●"/>
            </a:pPr>
            <a:r>
              <a:rPr lang="en-GB" sz="2800">
                <a:highlight>
                  <a:srgbClr val="FFFFFF"/>
                </a:highlight>
                <a:latin typeface="Times New Roman"/>
                <a:ea typeface="Times New Roman"/>
                <a:cs typeface="Times New Roman"/>
                <a:sym typeface="Times New Roman"/>
              </a:rPr>
              <a:t>Students</a:t>
            </a:r>
            <a:r>
              <a:rPr lang="en-GB" sz="2800">
                <a:highlight>
                  <a:srgbClr val="FFFFFF"/>
                </a:highlight>
                <a:latin typeface="Times New Roman"/>
                <a:ea typeface="Times New Roman"/>
                <a:cs typeface="Times New Roman"/>
                <a:sym typeface="Times New Roman"/>
              </a:rPr>
              <a:t> have chosen their options</a:t>
            </a:r>
            <a:endParaRPr sz="2800">
              <a:highlight>
                <a:srgbClr val="FFFFFF"/>
              </a:highlight>
              <a:latin typeface="Times New Roman"/>
              <a:ea typeface="Times New Roman"/>
              <a:cs typeface="Times New Roman"/>
              <a:sym typeface="Times New Roman"/>
            </a:endParaRPr>
          </a:p>
          <a:p>
            <a:pPr indent="-406400" lvl="0" marL="457200" rtl="0" algn="l">
              <a:lnSpc>
                <a:spcPct val="115000"/>
              </a:lnSpc>
              <a:spcBef>
                <a:spcPts val="0"/>
              </a:spcBef>
              <a:spcAft>
                <a:spcPts val="0"/>
              </a:spcAft>
              <a:buSzPts val="2800"/>
              <a:buFont typeface="Times New Roman"/>
              <a:buChar char="●"/>
            </a:pPr>
            <a:r>
              <a:rPr lang="en-GB" sz="2800">
                <a:highlight>
                  <a:srgbClr val="FFFFFF"/>
                </a:highlight>
                <a:latin typeface="Times New Roman"/>
                <a:ea typeface="Times New Roman"/>
                <a:cs typeface="Times New Roman"/>
                <a:sym typeface="Times New Roman"/>
              </a:rPr>
              <a:t>Enrichment activities on Friday afternoons</a:t>
            </a:r>
            <a:endParaRPr sz="2800">
              <a:highlight>
                <a:srgbClr val="FFFFFF"/>
              </a:highlight>
              <a:latin typeface="Times New Roman"/>
              <a:ea typeface="Times New Roman"/>
              <a:cs typeface="Times New Roman"/>
              <a:sym typeface="Times New Roman"/>
            </a:endParaRPr>
          </a:p>
          <a:p>
            <a:pPr indent="-406400" lvl="0" marL="457200" rtl="0" algn="l">
              <a:lnSpc>
                <a:spcPct val="115000"/>
              </a:lnSpc>
              <a:spcBef>
                <a:spcPts val="0"/>
              </a:spcBef>
              <a:spcAft>
                <a:spcPts val="0"/>
              </a:spcAft>
              <a:buSzPts val="2800"/>
              <a:buFont typeface="Times New Roman"/>
              <a:buChar char="●"/>
            </a:pPr>
            <a:r>
              <a:rPr lang="en-GB" sz="2800">
                <a:highlight>
                  <a:schemeClr val="lt1"/>
                </a:highlight>
                <a:latin typeface="Times New Roman"/>
                <a:ea typeface="Times New Roman"/>
                <a:cs typeface="Times New Roman"/>
                <a:sym typeface="Times New Roman"/>
              </a:rPr>
              <a:t>Taking ownership of their learning</a:t>
            </a:r>
            <a:endParaRPr sz="2800">
              <a:highlight>
                <a:srgbClr val="FFFFFF"/>
              </a:highlight>
              <a:latin typeface="Times New Roman"/>
              <a:ea typeface="Times New Roman"/>
              <a:cs typeface="Times New Roman"/>
              <a:sym typeface="Times New Roman"/>
            </a:endParaRPr>
          </a:p>
          <a:p>
            <a:pPr indent="-406400" lvl="0" marL="457200" rtl="0" algn="l">
              <a:lnSpc>
                <a:spcPct val="115000"/>
              </a:lnSpc>
              <a:spcBef>
                <a:spcPts val="0"/>
              </a:spcBef>
              <a:spcAft>
                <a:spcPts val="0"/>
              </a:spcAft>
              <a:buSzPts val="2800"/>
              <a:buFont typeface="Times New Roman"/>
              <a:buChar char="●"/>
            </a:pPr>
            <a:r>
              <a:rPr lang="en-GB" sz="2800">
                <a:highlight>
                  <a:srgbClr val="FFFFFF"/>
                </a:highlight>
                <a:latin typeface="Times New Roman"/>
                <a:ea typeface="Times New Roman"/>
                <a:cs typeface="Times New Roman"/>
                <a:sym typeface="Times New Roman"/>
              </a:rPr>
              <a:t>Changes in lesson tempo and content, with an increased focus on exams</a:t>
            </a:r>
            <a:endParaRPr sz="2800">
              <a:highlight>
                <a:schemeClr val="lt1"/>
              </a:highlight>
              <a:latin typeface="Times New Roman"/>
              <a:ea typeface="Times New Roman"/>
              <a:cs typeface="Times New Roman"/>
              <a:sym typeface="Times New Roman"/>
            </a:endParaRPr>
          </a:p>
          <a:p>
            <a:pPr indent="-406400" lvl="0" marL="457200" rtl="0" algn="l">
              <a:lnSpc>
                <a:spcPct val="115000"/>
              </a:lnSpc>
              <a:spcBef>
                <a:spcPts val="0"/>
              </a:spcBef>
              <a:spcAft>
                <a:spcPts val="0"/>
              </a:spcAft>
              <a:buSzPts val="2800"/>
              <a:buFont typeface="Times New Roman"/>
              <a:buChar char="●"/>
            </a:pPr>
            <a:r>
              <a:rPr lang="en-GB" sz="2800">
                <a:highlight>
                  <a:schemeClr val="lt1"/>
                </a:highlight>
                <a:latin typeface="Times New Roman"/>
                <a:ea typeface="Times New Roman"/>
                <a:cs typeface="Times New Roman"/>
                <a:sym typeface="Times New Roman"/>
              </a:rPr>
              <a:t>Increased emphasis on managing their own workload</a:t>
            </a:r>
            <a:endParaRPr sz="2800">
              <a:highlight>
                <a:schemeClr val="lt1"/>
              </a:highlight>
              <a:latin typeface="Times New Roman"/>
              <a:ea typeface="Times New Roman"/>
              <a:cs typeface="Times New Roman"/>
              <a:sym typeface="Times New Roman"/>
            </a:endParaRPr>
          </a:p>
          <a:p>
            <a:pPr indent="0" lvl="0" marL="457200" rtl="0" algn="l">
              <a:lnSpc>
                <a:spcPct val="115000"/>
              </a:lnSpc>
              <a:spcBef>
                <a:spcPts val="1200"/>
              </a:spcBef>
              <a:spcAft>
                <a:spcPts val="0"/>
              </a:spcAft>
              <a:buNone/>
            </a:pPr>
            <a:r>
              <a:t/>
            </a:r>
            <a:endParaRPr sz="2800">
              <a:highlight>
                <a:srgbClr val="FFFFFF"/>
              </a:highlight>
              <a:latin typeface="Times New Roman"/>
              <a:ea typeface="Times New Roman"/>
              <a:cs typeface="Times New Roman"/>
              <a:sym typeface="Times New Roman"/>
            </a:endParaRPr>
          </a:p>
          <a:p>
            <a:pPr indent="0" lvl="0" marL="0" marR="0" rtl="0" algn="ctr">
              <a:lnSpc>
                <a:spcPct val="90000"/>
              </a:lnSpc>
              <a:spcBef>
                <a:spcPts val="1200"/>
              </a:spcBef>
              <a:spcAft>
                <a:spcPts val="0"/>
              </a:spcAft>
              <a:buClr>
                <a:schemeClr val="lt1"/>
              </a:buClr>
              <a:buSzPts val="12450"/>
              <a:buFont typeface="Arial"/>
              <a:buNone/>
            </a:pPr>
            <a:r>
              <a:t/>
            </a:r>
            <a:endParaRPr sz="36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nvSpPr>
        <p:spPr>
          <a:xfrm>
            <a:off x="646893" y="2972575"/>
            <a:ext cx="8122800" cy="2785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450"/>
              <a:buFont typeface="Arial"/>
              <a:buNone/>
            </a:pPr>
            <a:r>
              <a:rPr b="1" lang="en-GB" sz="4000">
                <a:solidFill>
                  <a:schemeClr val="dk1"/>
                </a:solidFill>
                <a:latin typeface="Times New Roman"/>
                <a:ea typeface="Times New Roman"/>
                <a:cs typeface="Times New Roman"/>
                <a:sym typeface="Times New Roman"/>
              </a:rPr>
              <a:t>Homework</a:t>
            </a:r>
            <a:endParaRPr b="1" sz="4000">
              <a:solidFill>
                <a:schemeClr val="dk1"/>
              </a:solidFill>
              <a:latin typeface="Times New Roman"/>
              <a:ea typeface="Times New Roman"/>
              <a:cs typeface="Times New Roman"/>
              <a:sym typeface="Times New Roman"/>
            </a:endParaRPr>
          </a:p>
          <a:p>
            <a:pPr indent="-406400" lvl="0" marL="457200" rtl="0" algn="l">
              <a:lnSpc>
                <a:spcPct val="115000"/>
              </a:lnSpc>
              <a:spcBef>
                <a:spcPts val="1200"/>
              </a:spcBef>
              <a:spcAft>
                <a:spcPts val="0"/>
              </a:spcAft>
              <a:buSzPts val="2800"/>
              <a:buFont typeface="Times New Roman"/>
              <a:buChar char="●"/>
            </a:pPr>
            <a:r>
              <a:rPr lang="en-GB" sz="2800">
                <a:highlight>
                  <a:srgbClr val="FFFFFF"/>
                </a:highlight>
                <a:latin typeface="Times New Roman"/>
                <a:ea typeface="Times New Roman"/>
                <a:cs typeface="Times New Roman"/>
                <a:sym typeface="Times New Roman"/>
              </a:rPr>
              <a:t>Analysis from the 2024 GCSE results shows a direct correlation between HWK/ Effort and outcomes</a:t>
            </a:r>
            <a:endParaRPr sz="2800">
              <a:highlight>
                <a:srgbClr val="FFFFFF"/>
              </a:highlight>
              <a:latin typeface="Times New Roman"/>
              <a:ea typeface="Times New Roman"/>
              <a:cs typeface="Times New Roman"/>
              <a:sym typeface="Times New Roman"/>
            </a:endParaRPr>
          </a:p>
          <a:p>
            <a:pPr indent="-406400" lvl="0" marL="457200" rtl="0" algn="l">
              <a:lnSpc>
                <a:spcPct val="115000"/>
              </a:lnSpc>
              <a:spcBef>
                <a:spcPts val="0"/>
              </a:spcBef>
              <a:spcAft>
                <a:spcPts val="0"/>
              </a:spcAft>
              <a:buSzPts val="2800"/>
              <a:buFont typeface="Times New Roman"/>
              <a:buChar char="●"/>
            </a:pPr>
            <a:r>
              <a:rPr lang="en-GB" sz="2800">
                <a:highlight>
                  <a:srgbClr val="FFFFFF"/>
                </a:highlight>
                <a:latin typeface="Times New Roman"/>
                <a:ea typeface="Times New Roman"/>
                <a:cs typeface="Times New Roman"/>
                <a:sym typeface="Times New Roman"/>
              </a:rPr>
              <a:t>Use Satchel One to monitor homework set and due dates.</a:t>
            </a:r>
            <a:endParaRPr sz="2800">
              <a:highlight>
                <a:srgbClr val="FFFFFF"/>
              </a:highlight>
              <a:latin typeface="Times New Roman"/>
              <a:ea typeface="Times New Roman"/>
              <a:cs typeface="Times New Roman"/>
              <a:sym typeface="Times New Roman"/>
            </a:endParaRPr>
          </a:p>
          <a:p>
            <a:pPr indent="-406400" lvl="0" marL="457200" rtl="0" algn="l">
              <a:lnSpc>
                <a:spcPct val="115000"/>
              </a:lnSpc>
              <a:spcBef>
                <a:spcPts val="0"/>
              </a:spcBef>
              <a:spcAft>
                <a:spcPts val="0"/>
              </a:spcAft>
              <a:buSzPts val="2800"/>
              <a:buFont typeface="Times New Roman"/>
              <a:buChar char="●"/>
            </a:pPr>
            <a:r>
              <a:rPr lang="en-GB" sz="2800">
                <a:highlight>
                  <a:srgbClr val="FFFFFF"/>
                </a:highlight>
                <a:latin typeface="Times New Roman"/>
                <a:ea typeface="Times New Roman"/>
                <a:cs typeface="Times New Roman"/>
                <a:sym typeface="Times New Roman"/>
              </a:rPr>
              <a:t>Consider creating a personal homework timetable. </a:t>
            </a:r>
            <a:endParaRPr sz="2800">
              <a:highlight>
                <a:srgbClr val="FFFFFF"/>
              </a:highlight>
              <a:latin typeface="Times New Roman"/>
              <a:ea typeface="Times New Roman"/>
              <a:cs typeface="Times New Roman"/>
              <a:sym typeface="Times New Roman"/>
            </a:endParaRPr>
          </a:p>
          <a:p>
            <a:pPr indent="-406400" lvl="0" marL="457200" rtl="0" algn="l">
              <a:lnSpc>
                <a:spcPct val="115000"/>
              </a:lnSpc>
              <a:spcBef>
                <a:spcPts val="0"/>
              </a:spcBef>
              <a:spcAft>
                <a:spcPts val="0"/>
              </a:spcAft>
              <a:buSzPts val="2800"/>
              <a:buFont typeface="Times New Roman"/>
              <a:buChar char="●"/>
            </a:pPr>
            <a:r>
              <a:rPr lang="en-GB" sz="2800">
                <a:highlight>
                  <a:srgbClr val="FFFFFF"/>
                </a:highlight>
                <a:latin typeface="Times New Roman"/>
                <a:ea typeface="Times New Roman"/>
                <a:cs typeface="Times New Roman"/>
                <a:sym typeface="Times New Roman"/>
              </a:rPr>
              <a:t>Speak to the teacher if there are any issues.</a:t>
            </a:r>
            <a:endParaRPr sz="2800">
              <a:highlight>
                <a:srgbClr val="FFFFFF"/>
              </a:highlight>
              <a:latin typeface="Times New Roman"/>
              <a:ea typeface="Times New Roman"/>
              <a:cs typeface="Times New Roman"/>
              <a:sym typeface="Times New Roman"/>
            </a:endParaRPr>
          </a:p>
          <a:p>
            <a:pPr indent="0" lvl="0" marL="457200" rtl="0" algn="l">
              <a:lnSpc>
                <a:spcPct val="115000"/>
              </a:lnSpc>
              <a:spcBef>
                <a:spcPts val="1200"/>
              </a:spcBef>
              <a:spcAft>
                <a:spcPts val="0"/>
              </a:spcAft>
              <a:buNone/>
            </a:pPr>
            <a:r>
              <a:t/>
            </a:r>
            <a:endParaRPr sz="2800">
              <a:highlight>
                <a:srgbClr val="FFFFFF"/>
              </a:highlight>
              <a:latin typeface="Times New Roman"/>
              <a:ea typeface="Times New Roman"/>
              <a:cs typeface="Times New Roman"/>
              <a:sym typeface="Times New Roman"/>
            </a:endParaRPr>
          </a:p>
          <a:p>
            <a:pPr indent="0" lvl="0" marL="457200" rtl="0" algn="l">
              <a:lnSpc>
                <a:spcPct val="115000"/>
              </a:lnSpc>
              <a:spcBef>
                <a:spcPts val="1200"/>
              </a:spcBef>
              <a:spcAft>
                <a:spcPts val="0"/>
              </a:spcAft>
              <a:buNone/>
            </a:pPr>
            <a:r>
              <a:t/>
            </a:r>
            <a:endParaRPr sz="2800">
              <a:highlight>
                <a:srgbClr val="FFFFFF"/>
              </a:highlight>
              <a:latin typeface="Times New Roman"/>
              <a:ea typeface="Times New Roman"/>
              <a:cs typeface="Times New Roman"/>
              <a:sym typeface="Times New Roman"/>
            </a:endParaRPr>
          </a:p>
          <a:p>
            <a:pPr indent="0" lvl="0" marL="0" marR="0" rtl="0" algn="ctr">
              <a:lnSpc>
                <a:spcPct val="90000"/>
              </a:lnSpc>
              <a:spcBef>
                <a:spcPts val="1200"/>
              </a:spcBef>
              <a:spcAft>
                <a:spcPts val="0"/>
              </a:spcAft>
              <a:buClr>
                <a:schemeClr val="lt1"/>
              </a:buClr>
              <a:buSzPts val="12450"/>
              <a:buFont typeface="Arial"/>
              <a:buNone/>
            </a:pPr>
            <a:r>
              <a:t/>
            </a:r>
            <a:endParaRPr sz="36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nvSpPr>
        <p:spPr>
          <a:xfrm>
            <a:off x="646893" y="2591575"/>
            <a:ext cx="8122800" cy="2785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450"/>
              <a:buFont typeface="Arial"/>
              <a:buNone/>
            </a:pPr>
            <a:r>
              <a:rPr b="1" lang="en-GB" sz="4000">
                <a:solidFill>
                  <a:schemeClr val="dk1"/>
                </a:solidFill>
                <a:latin typeface="Times New Roman"/>
                <a:ea typeface="Times New Roman"/>
                <a:cs typeface="Times New Roman"/>
                <a:sym typeface="Times New Roman"/>
              </a:rPr>
              <a:t>Organisation</a:t>
            </a:r>
            <a:endParaRPr b="1" sz="4000">
              <a:solidFill>
                <a:schemeClr val="dk1"/>
              </a:solidFill>
              <a:latin typeface="Times New Roman"/>
              <a:ea typeface="Times New Roman"/>
              <a:cs typeface="Times New Roman"/>
              <a:sym typeface="Times New Roman"/>
            </a:endParaRPr>
          </a:p>
          <a:p>
            <a:pPr indent="-406400" lvl="0" marL="457200" rtl="0" algn="l">
              <a:lnSpc>
                <a:spcPct val="115000"/>
              </a:lnSpc>
              <a:spcBef>
                <a:spcPts val="1200"/>
              </a:spcBef>
              <a:spcAft>
                <a:spcPts val="0"/>
              </a:spcAft>
              <a:buSzPts val="2800"/>
              <a:buFont typeface="Times New Roman"/>
              <a:buChar char="●"/>
            </a:pPr>
            <a:r>
              <a:rPr lang="en-GB" sz="2800">
                <a:highlight>
                  <a:schemeClr val="lt1"/>
                </a:highlight>
                <a:latin typeface="Times New Roman"/>
                <a:ea typeface="Times New Roman"/>
                <a:cs typeface="Times New Roman"/>
                <a:sym typeface="Times New Roman"/>
              </a:rPr>
              <a:t>Students must remember their books and key equipment for lessons, including HWK.</a:t>
            </a:r>
            <a:endParaRPr sz="2800">
              <a:highlight>
                <a:schemeClr val="lt1"/>
              </a:highlight>
              <a:latin typeface="Times New Roman"/>
              <a:ea typeface="Times New Roman"/>
              <a:cs typeface="Times New Roman"/>
              <a:sym typeface="Times New Roman"/>
            </a:endParaRPr>
          </a:p>
          <a:p>
            <a:pPr indent="-406400" lvl="0" marL="457200" rtl="0" algn="l">
              <a:lnSpc>
                <a:spcPct val="115000"/>
              </a:lnSpc>
              <a:spcBef>
                <a:spcPts val="0"/>
              </a:spcBef>
              <a:spcAft>
                <a:spcPts val="0"/>
              </a:spcAft>
              <a:buSzPts val="2800"/>
              <a:buFont typeface="Times New Roman"/>
              <a:buChar char="●"/>
            </a:pPr>
            <a:r>
              <a:rPr lang="en-GB" sz="2800">
                <a:highlight>
                  <a:schemeClr val="lt1"/>
                </a:highlight>
                <a:latin typeface="Times New Roman"/>
                <a:ea typeface="Times New Roman"/>
                <a:cs typeface="Times New Roman"/>
                <a:sym typeface="Times New Roman"/>
              </a:rPr>
              <a:t>Ensuring that students have the notes and resources to come back to later on. </a:t>
            </a:r>
            <a:endParaRPr sz="2800">
              <a:highlight>
                <a:schemeClr val="lt1"/>
              </a:highlight>
              <a:latin typeface="Times New Roman"/>
              <a:ea typeface="Times New Roman"/>
              <a:cs typeface="Times New Roman"/>
              <a:sym typeface="Times New Roman"/>
            </a:endParaRPr>
          </a:p>
          <a:p>
            <a:pPr indent="-406400" lvl="0" marL="457200" rtl="0" algn="l">
              <a:lnSpc>
                <a:spcPct val="115000"/>
              </a:lnSpc>
              <a:spcBef>
                <a:spcPts val="0"/>
              </a:spcBef>
              <a:spcAft>
                <a:spcPts val="0"/>
              </a:spcAft>
              <a:buSzPts val="2800"/>
              <a:buFont typeface="Times New Roman"/>
              <a:buChar char="●"/>
            </a:pPr>
            <a:r>
              <a:rPr lang="en-GB" sz="2800">
                <a:highlight>
                  <a:schemeClr val="lt1"/>
                </a:highlight>
                <a:latin typeface="Times New Roman"/>
                <a:ea typeface="Times New Roman"/>
                <a:cs typeface="Times New Roman"/>
                <a:sym typeface="Times New Roman"/>
              </a:rPr>
              <a:t>Homework folders are useful.</a:t>
            </a:r>
            <a:endParaRPr sz="2800">
              <a:highlight>
                <a:schemeClr val="lt1"/>
              </a:highlight>
              <a:latin typeface="Times New Roman"/>
              <a:ea typeface="Times New Roman"/>
              <a:cs typeface="Times New Roman"/>
              <a:sym typeface="Times New Roman"/>
            </a:endParaRPr>
          </a:p>
          <a:p>
            <a:pPr indent="-406400" lvl="0" marL="457200" rtl="0" algn="l">
              <a:lnSpc>
                <a:spcPct val="115000"/>
              </a:lnSpc>
              <a:spcBef>
                <a:spcPts val="0"/>
              </a:spcBef>
              <a:spcAft>
                <a:spcPts val="0"/>
              </a:spcAft>
              <a:buSzPts val="2800"/>
              <a:buFont typeface="Times New Roman"/>
              <a:buChar char="●"/>
            </a:pPr>
            <a:r>
              <a:rPr lang="en-GB" sz="2800">
                <a:highlight>
                  <a:schemeClr val="lt1"/>
                </a:highlight>
                <a:latin typeface="Times New Roman"/>
                <a:ea typeface="Times New Roman"/>
                <a:cs typeface="Times New Roman"/>
                <a:sym typeface="Times New Roman"/>
              </a:rPr>
              <a:t>Chromebooks should be charged and brought into school everyday. Notes and work should be organised. </a:t>
            </a:r>
            <a:endParaRPr sz="2800">
              <a:highlight>
                <a:schemeClr val="lt1"/>
              </a:highlight>
              <a:latin typeface="Times New Roman"/>
              <a:ea typeface="Times New Roman"/>
              <a:cs typeface="Times New Roman"/>
              <a:sym typeface="Times New Roman"/>
            </a:endParaRPr>
          </a:p>
          <a:p>
            <a:pPr indent="0" lvl="0" marL="0" marR="0" rtl="0" algn="ctr">
              <a:lnSpc>
                <a:spcPct val="90000"/>
              </a:lnSpc>
              <a:spcBef>
                <a:spcPts val="1200"/>
              </a:spcBef>
              <a:spcAft>
                <a:spcPts val="0"/>
              </a:spcAft>
              <a:buClr>
                <a:schemeClr val="lt1"/>
              </a:buClr>
              <a:buSzPts val="12450"/>
              <a:buFont typeface="Arial"/>
              <a:buNone/>
            </a:pPr>
            <a:r>
              <a:t/>
            </a:r>
            <a:endParaRPr sz="36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nvSpPr>
        <p:spPr>
          <a:xfrm>
            <a:off x="646893" y="2972575"/>
            <a:ext cx="8122800" cy="2785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450"/>
              <a:buFont typeface="Arial"/>
              <a:buNone/>
            </a:pPr>
            <a:r>
              <a:rPr b="1" lang="en-GB" sz="4000">
                <a:solidFill>
                  <a:schemeClr val="dk1"/>
                </a:solidFill>
                <a:latin typeface="Times New Roman"/>
                <a:ea typeface="Times New Roman"/>
                <a:cs typeface="Times New Roman"/>
                <a:sym typeface="Times New Roman"/>
              </a:rPr>
              <a:t>Overcoming challenges and developing resilience</a:t>
            </a:r>
            <a:endParaRPr b="1" sz="4000">
              <a:solidFill>
                <a:schemeClr val="dk1"/>
              </a:solidFill>
              <a:latin typeface="Times New Roman"/>
              <a:ea typeface="Times New Roman"/>
              <a:cs typeface="Times New Roman"/>
              <a:sym typeface="Times New Roman"/>
            </a:endParaRPr>
          </a:p>
          <a:p>
            <a:pPr indent="-406400" lvl="0" marL="457200" rtl="0" algn="l">
              <a:lnSpc>
                <a:spcPct val="115000"/>
              </a:lnSpc>
              <a:spcBef>
                <a:spcPts val="1200"/>
              </a:spcBef>
              <a:spcAft>
                <a:spcPts val="0"/>
              </a:spcAft>
              <a:buSzPts val="2800"/>
              <a:buFont typeface="Times New Roman"/>
              <a:buChar char="●"/>
            </a:pPr>
            <a:r>
              <a:rPr lang="en-GB" sz="2800">
                <a:highlight>
                  <a:srgbClr val="FFFFFF"/>
                </a:highlight>
                <a:latin typeface="Times New Roman"/>
                <a:ea typeface="Times New Roman"/>
                <a:cs typeface="Times New Roman"/>
                <a:sym typeface="Times New Roman"/>
              </a:rPr>
              <a:t>Things will start to become more challenging</a:t>
            </a:r>
            <a:endParaRPr sz="2800">
              <a:highlight>
                <a:srgbClr val="FFFFFF"/>
              </a:highlight>
              <a:latin typeface="Times New Roman"/>
              <a:ea typeface="Times New Roman"/>
              <a:cs typeface="Times New Roman"/>
              <a:sym typeface="Times New Roman"/>
            </a:endParaRPr>
          </a:p>
          <a:p>
            <a:pPr indent="-406400" lvl="0" marL="457200" rtl="0" algn="l">
              <a:lnSpc>
                <a:spcPct val="115000"/>
              </a:lnSpc>
              <a:spcBef>
                <a:spcPts val="0"/>
              </a:spcBef>
              <a:spcAft>
                <a:spcPts val="0"/>
              </a:spcAft>
              <a:buSzPts val="2800"/>
              <a:buFont typeface="Times New Roman"/>
              <a:buChar char="●"/>
            </a:pPr>
            <a:r>
              <a:rPr lang="en-GB" sz="2800">
                <a:highlight>
                  <a:srgbClr val="FFFFFF"/>
                </a:highlight>
                <a:latin typeface="Times New Roman"/>
                <a:ea typeface="Times New Roman"/>
                <a:cs typeface="Times New Roman"/>
                <a:sym typeface="Times New Roman"/>
              </a:rPr>
              <a:t>We encourage all students to be </a:t>
            </a:r>
            <a:r>
              <a:rPr b="1" lang="en-GB" sz="2800">
                <a:highlight>
                  <a:srgbClr val="FFFFFF"/>
                </a:highlight>
                <a:latin typeface="Times New Roman"/>
                <a:ea typeface="Times New Roman"/>
                <a:cs typeface="Times New Roman"/>
                <a:sym typeface="Times New Roman"/>
              </a:rPr>
              <a:t>ambitious</a:t>
            </a:r>
            <a:r>
              <a:rPr lang="en-GB" sz="2800">
                <a:highlight>
                  <a:srgbClr val="FFFFFF"/>
                </a:highlight>
                <a:latin typeface="Times New Roman"/>
                <a:ea typeface="Times New Roman"/>
                <a:cs typeface="Times New Roman"/>
                <a:sym typeface="Times New Roman"/>
              </a:rPr>
              <a:t> and </a:t>
            </a:r>
            <a:r>
              <a:rPr b="1" lang="en-GB" sz="2800">
                <a:highlight>
                  <a:srgbClr val="FFFFFF"/>
                </a:highlight>
                <a:latin typeface="Times New Roman"/>
                <a:ea typeface="Times New Roman"/>
                <a:cs typeface="Times New Roman"/>
                <a:sym typeface="Times New Roman"/>
              </a:rPr>
              <a:t>brave</a:t>
            </a:r>
            <a:endParaRPr sz="2800">
              <a:highlight>
                <a:srgbClr val="FFFFFF"/>
              </a:highlight>
              <a:latin typeface="Times New Roman"/>
              <a:ea typeface="Times New Roman"/>
              <a:cs typeface="Times New Roman"/>
              <a:sym typeface="Times New Roman"/>
            </a:endParaRPr>
          </a:p>
          <a:p>
            <a:pPr indent="-406400" lvl="0" marL="457200" rtl="0" algn="l">
              <a:lnSpc>
                <a:spcPct val="115000"/>
              </a:lnSpc>
              <a:spcBef>
                <a:spcPts val="0"/>
              </a:spcBef>
              <a:spcAft>
                <a:spcPts val="0"/>
              </a:spcAft>
              <a:buSzPts val="2800"/>
              <a:buFont typeface="Times New Roman"/>
              <a:buChar char="●"/>
            </a:pPr>
            <a:r>
              <a:rPr lang="en-GB" sz="2800">
                <a:highlight>
                  <a:srgbClr val="FFFFFF"/>
                </a:highlight>
                <a:latin typeface="Times New Roman"/>
                <a:ea typeface="Times New Roman"/>
                <a:cs typeface="Times New Roman"/>
                <a:sym typeface="Times New Roman"/>
              </a:rPr>
              <a:t>Adopting a growth mindset and a ‘can do’ attitude</a:t>
            </a:r>
            <a:endParaRPr sz="2800">
              <a:highlight>
                <a:srgbClr val="FFFFFF"/>
              </a:highlight>
              <a:latin typeface="Times New Roman"/>
              <a:ea typeface="Times New Roman"/>
              <a:cs typeface="Times New Roman"/>
              <a:sym typeface="Times New Roman"/>
            </a:endParaRPr>
          </a:p>
          <a:p>
            <a:pPr indent="-406400" lvl="0" marL="457200" rtl="0" algn="l">
              <a:lnSpc>
                <a:spcPct val="115000"/>
              </a:lnSpc>
              <a:spcBef>
                <a:spcPts val="0"/>
              </a:spcBef>
              <a:spcAft>
                <a:spcPts val="0"/>
              </a:spcAft>
              <a:buSzPts val="2800"/>
              <a:buFont typeface="Times New Roman"/>
              <a:buChar char="●"/>
            </a:pPr>
            <a:r>
              <a:rPr lang="en-GB" sz="2800">
                <a:highlight>
                  <a:srgbClr val="FFFFFF"/>
                </a:highlight>
                <a:latin typeface="Times New Roman"/>
                <a:ea typeface="Times New Roman"/>
                <a:cs typeface="Times New Roman"/>
                <a:sym typeface="Times New Roman"/>
              </a:rPr>
              <a:t>Reassure them that it is ok to occasionally feel overwhelmed and take a step back to reset.</a:t>
            </a:r>
            <a:endParaRPr sz="2800">
              <a:highlight>
                <a:srgbClr val="FFFFFF"/>
              </a:highlight>
              <a:latin typeface="Times New Roman"/>
              <a:ea typeface="Times New Roman"/>
              <a:cs typeface="Times New Roman"/>
              <a:sym typeface="Times New Roman"/>
            </a:endParaRPr>
          </a:p>
          <a:p>
            <a:pPr indent="-406400" lvl="0" marL="457200" rtl="0" algn="l">
              <a:lnSpc>
                <a:spcPct val="115000"/>
              </a:lnSpc>
              <a:spcBef>
                <a:spcPts val="0"/>
              </a:spcBef>
              <a:spcAft>
                <a:spcPts val="0"/>
              </a:spcAft>
              <a:buSzPts val="2800"/>
              <a:buFont typeface="Times New Roman"/>
              <a:buChar char="●"/>
            </a:pPr>
            <a:r>
              <a:rPr lang="en-GB" sz="2800">
                <a:highlight>
                  <a:srgbClr val="FFFFFF"/>
                </a:highlight>
                <a:latin typeface="Times New Roman"/>
                <a:ea typeface="Times New Roman"/>
                <a:cs typeface="Times New Roman"/>
                <a:sym typeface="Times New Roman"/>
              </a:rPr>
              <a:t>The more effort they put into Year 10, the easier Year 11 will feel.</a:t>
            </a:r>
            <a:endParaRPr sz="2800">
              <a:highlight>
                <a:srgbClr val="FFFFFF"/>
              </a:highlight>
              <a:latin typeface="Times New Roman"/>
              <a:ea typeface="Times New Roman"/>
              <a:cs typeface="Times New Roman"/>
              <a:sym typeface="Times New Roman"/>
            </a:endParaRPr>
          </a:p>
          <a:p>
            <a:pPr indent="0" lvl="0" marL="0" marR="0" rtl="0" algn="ctr">
              <a:lnSpc>
                <a:spcPct val="90000"/>
              </a:lnSpc>
              <a:spcBef>
                <a:spcPts val="1200"/>
              </a:spcBef>
              <a:spcAft>
                <a:spcPts val="0"/>
              </a:spcAft>
              <a:buClr>
                <a:schemeClr val="lt1"/>
              </a:buClr>
              <a:buSzPts val="12450"/>
              <a:buFont typeface="Arial"/>
              <a:buNone/>
            </a:pPr>
            <a:r>
              <a:t/>
            </a:r>
            <a:endParaRPr sz="36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nvSpPr>
        <p:spPr>
          <a:xfrm>
            <a:off x="646893" y="2972575"/>
            <a:ext cx="8122800" cy="2785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450"/>
              <a:buFont typeface="Arial"/>
              <a:buNone/>
            </a:pPr>
            <a:r>
              <a:rPr b="1" lang="en-GB" sz="4000">
                <a:solidFill>
                  <a:schemeClr val="dk1"/>
                </a:solidFill>
                <a:latin typeface="Times New Roman"/>
                <a:ea typeface="Times New Roman"/>
                <a:cs typeface="Times New Roman"/>
                <a:sym typeface="Times New Roman"/>
              </a:rPr>
              <a:t>Revision</a:t>
            </a:r>
            <a:endParaRPr b="1" sz="4000">
              <a:solidFill>
                <a:schemeClr val="dk1"/>
              </a:solidFill>
              <a:latin typeface="Times New Roman"/>
              <a:ea typeface="Times New Roman"/>
              <a:cs typeface="Times New Roman"/>
              <a:sym typeface="Times New Roman"/>
            </a:endParaRPr>
          </a:p>
          <a:p>
            <a:pPr indent="-406400" lvl="0" marL="457200" rtl="0" algn="l">
              <a:lnSpc>
                <a:spcPct val="115000"/>
              </a:lnSpc>
              <a:spcBef>
                <a:spcPts val="1200"/>
              </a:spcBef>
              <a:spcAft>
                <a:spcPts val="0"/>
              </a:spcAft>
              <a:buSzPts val="2800"/>
              <a:buFont typeface="Times New Roman"/>
              <a:buChar char="●"/>
            </a:pPr>
            <a:r>
              <a:rPr lang="en-GB" sz="2800">
                <a:highlight>
                  <a:srgbClr val="FFFFFF"/>
                </a:highlight>
                <a:latin typeface="Times New Roman"/>
                <a:ea typeface="Times New Roman"/>
                <a:cs typeface="Times New Roman"/>
                <a:sym typeface="Times New Roman"/>
              </a:rPr>
              <a:t>Teachers may start setting revision for HWK</a:t>
            </a:r>
            <a:endParaRPr sz="2800">
              <a:highlight>
                <a:srgbClr val="FFFFFF"/>
              </a:highlight>
              <a:latin typeface="Times New Roman"/>
              <a:ea typeface="Times New Roman"/>
              <a:cs typeface="Times New Roman"/>
              <a:sym typeface="Times New Roman"/>
            </a:endParaRPr>
          </a:p>
          <a:p>
            <a:pPr indent="-406400" lvl="0" marL="457200" rtl="0" algn="l">
              <a:lnSpc>
                <a:spcPct val="115000"/>
              </a:lnSpc>
              <a:spcBef>
                <a:spcPts val="0"/>
              </a:spcBef>
              <a:spcAft>
                <a:spcPts val="0"/>
              </a:spcAft>
              <a:buSzPts val="2800"/>
              <a:buFont typeface="Times New Roman"/>
              <a:buChar char="●"/>
            </a:pPr>
            <a:r>
              <a:rPr lang="en-GB" sz="2800">
                <a:highlight>
                  <a:srgbClr val="FFFFFF"/>
                </a:highlight>
                <a:latin typeface="Times New Roman"/>
                <a:ea typeface="Times New Roman"/>
                <a:cs typeface="Times New Roman"/>
                <a:sym typeface="Times New Roman"/>
              </a:rPr>
              <a:t>We will be exploring ‘how to revise’ with our students, particularly in the lead up to their end of year exams in the summer.</a:t>
            </a:r>
            <a:endParaRPr sz="2800">
              <a:highlight>
                <a:srgbClr val="FFFFFF"/>
              </a:highlight>
              <a:latin typeface="Times New Roman"/>
              <a:ea typeface="Times New Roman"/>
              <a:cs typeface="Times New Roman"/>
              <a:sym typeface="Times New Roman"/>
            </a:endParaRPr>
          </a:p>
          <a:p>
            <a:pPr indent="-406400" lvl="0" marL="457200" rtl="0" algn="l">
              <a:lnSpc>
                <a:spcPct val="115000"/>
              </a:lnSpc>
              <a:spcBef>
                <a:spcPts val="0"/>
              </a:spcBef>
              <a:spcAft>
                <a:spcPts val="0"/>
              </a:spcAft>
              <a:buSzPts val="2800"/>
              <a:buFont typeface="Times New Roman"/>
              <a:buChar char="●"/>
            </a:pPr>
            <a:r>
              <a:rPr lang="en-GB" sz="2800">
                <a:highlight>
                  <a:srgbClr val="FFFFFF"/>
                </a:highlight>
                <a:latin typeface="Times New Roman"/>
                <a:ea typeface="Times New Roman"/>
                <a:cs typeface="Times New Roman"/>
                <a:sym typeface="Times New Roman"/>
              </a:rPr>
              <a:t>Do they need to start revising now? They should be revising for upcoming assessments and revisiting their notes from previous lessons. </a:t>
            </a:r>
            <a:endParaRPr sz="2800">
              <a:highlight>
                <a:srgbClr val="FFFFFF"/>
              </a:highlight>
              <a:latin typeface="Times New Roman"/>
              <a:ea typeface="Times New Roman"/>
              <a:cs typeface="Times New Roman"/>
              <a:sym typeface="Times New Roman"/>
            </a:endParaRPr>
          </a:p>
          <a:p>
            <a:pPr indent="-406400" lvl="0" marL="457200" rtl="0" algn="l">
              <a:lnSpc>
                <a:spcPct val="115000"/>
              </a:lnSpc>
              <a:spcBef>
                <a:spcPts val="0"/>
              </a:spcBef>
              <a:spcAft>
                <a:spcPts val="0"/>
              </a:spcAft>
              <a:buSzPts val="2800"/>
              <a:buFont typeface="Times New Roman"/>
              <a:buChar char="●"/>
            </a:pPr>
            <a:r>
              <a:rPr lang="en-GB" sz="2800">
                <a:highlight>
                  <a:schemeClr val="lt1"/>
                </a:highlight>
                <a:latin typeface="Times New Roman"/>
                <a:ea typeface="Times New Roman"/>
                <a:cs typeface="Times New Roman"/>
                <a:sym typeface="Times New Roman"/>
              </a:rPr>
              <a:t>A few helpful tips….</a:t>
            </a:r>
            <a:endParaRPr sz="2800">
              <a:highlight>
                <a:srgbClr val="FFFFFF"/>
              </a:highlight>
              <a:latin typeface="Times New Roman"/>
              <a:ea typeface="Times New Roman"/>
              <a:cs typeface="Times New Roman"/>
              <a:sym typeface="Times New Roman"/>
            </a:endParaRPr>
          </a:p>
          <a:p>
            <a:pPr indent="0" lvl="0" marL="457200" rtl="0" algn="l">
              <a:lnSpc>
                <a:spcPct val="115000"/>
              </a:lnSpc>
              <a:spcBef>
                <a:spcPts val="1200"/>
              </a:spcBef>
              <a:spcAft>
                <a:spcPts val="0"/>
              </a:spcAft>
              <a:buNone/>
            </a:pPr>
            <a:r>
              <a:t/>
            </a:r>
            <a:endParaRPr sz="2800">
              <a:highlight>
                <a:srgbClr val="FFFFFF"/>
              </a:highlight>
              <a:latin typeface="Times New Roman"/>
              <a:ea typeface="Times New Roman"/>
              <a:cs typeface="Times New Roman"/>
              <a:sym typeface="Times New Roman"/>
            </a:endParaRPr>
          </a:p>
          <a:p>
            <a:pPr indent="0" lvl="0" marL="0" marR="0" rtl="0" algn="ctr">
              <a:lnSpc>
                <a:spcPct val="90000"/>
              </a:lnSpc>
              <a:spcBef>
                <a:spcPts val="1200"/>
              </a:spcBef>
              <a:spcAft>
                <a:spcPts val="0"/>
              </a:spcAft>
              <a:buClr>
                <a:schemeClr val="lt1"/>
              </a:buClr>
              <a:buSzPts val="12450"/>
              <a:buFont typeface="Arial"/>
              <a:buNone/>
            </a:pPr>
            <a:r>
              <a:t/>
            </a:r>
            <a:endParaRPr sz="36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nvSpPr>
        <p:spPr>
          <a:xfrm>
            <a:off x="593200" y="2312125"/>
            <a:ext cx="8302500" cy="37359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450"/>
              <a:buFont typeface="Arial"/>
              <a:buNone/>
            </a:pPr>
            <a:r>
              <a:rPr b="1" lang="en-GB" sz="4000">
                <a:solidFill>
                  <a:schemeClr val="dk1"/>
                </a:solidFill>
                <a:latin typeface="Times New Roman"/>
                <a:ea typeface="Times New Roman"/>
                <a:cs typeface="Times New Roman"/>
                <a:sym typeface="Times New Roman"/>
              </a:rPr>
              <a:t>Revision</a:t>
            </a:r>
            <a:endParaRPr b="1" sz="4000">
              <a:solidFill>
                <a:schemeClr val="dk1"/>
              </a:solidFill>
              <a:latin typeface="Times New Roman"/>
              <a:ea typeface="Times New Roman"/>
              <a:cs typeface="Times New Roman"/>
              <a:sym typeface="Times New Roman"/>
            </a:endParaRPr>
          </a:p>
          <a:p>
            <a:pPr indent="-393700" lvl="0" marL="457200" rtl="0" algn="l">
              <a:lnSpc>
                <a:spcPct val="115000"/>
              </a:lnSpc>
              <a:spcBef>
                <a:spcPts val="1200"/>
              </a:spcBef>
              <a:spcAft>
                <a:spcPts val="0"/>
              </a:spcAft>
              <a:buSzPts val="2600"/>
              <a:buFont typeface="Times New Roman"/>
              <a:buChar char="●"/>
            </a:pPr>
            <a:r>
              <a:rPr lang="en-GB" sz="2600">
                <a:highlight>
                  <a:srgbClr val="FFFFFF"/>
                </a:highlight>
                <a:latin typeface="Times New Roman"/>
                <a:ea typeface="Times New Roman"/>
                <a:cs typeface="Times New Roman"/>
                <a:sym typeface="Times New Roman"/>
              </a:rPr>
              <a:t>Revision isn’t just about rewriting notes, they should be doing something with that information such as:</a:t>
            </a:r>
            <a:endParaRPr sz="2600">
              <a:highlight>
                <a:srgbClr val="FFFFFF"/>
              </a:highlight>
              <a:latin typeface="Times New Roman"/>
              <a:ea typeface="Times New Roman"/>
              <a:cs typeface="Times New Roman"/>
              <a:sym typeface="Times New Roman"/>
            </a:endParaRPr>
          </a:p>
          <a:p>
            <a:pPr indent="0" lvl="0" marL="914400" rtl="0" algn="l">
              <a:lnSpc>
                <a:spcPct val="115000"/>
              </a:lnSpc>
              <a:spcBef>
                <a:spcPts val="1200"/>
              </a:spcBef>
              <a:spcAft>
                <a:spcPts val="0"/>
              </a:spcAft>
              <a:buNone/>
            </a:pPr>
            <a:r>
              <a:rPr lang="en-GB" sz="2600">
                <a:highlight>
                  <a:srgbClr val="FFFFFF"/>
                </a:highlight>
                <a:latin typeface="Times New Roman"/>
                <a:ea typeface="Times New Roman"/>
                <a:cs typeface="Times New Roman"/>
                <a:sym typeface="Times New Roman"/>
              </a:rPr>
              <a:t>Creating flash cards, mind maps, recording voice notes or </a:t>
            </a:r>
            <a:r>
              <a:rPr b="1" lang="en-GB" sz="2600">
                <a:highlight>
                  <a:srgbClr val="FFFFFF"/>
                </a:highlight>
                <a:latin typeface="Times New Roman"/>
                <a:ea typeface="Times New Roman"/>
                <a:cs typeface="Times New Roman"/>
                <a:sym typeface="Times New Roman"/>
              </a:rPr>
              <a:t>answering past paper questions</a:t>
            </a:r>
            <a:r>
              <a:rPr lang="en-GB" sz="2600">
                <a:highlight>
                  <a:srgbClr val="FFFFFF"/>
                </a:highlight>
                <a:latin typeface="Times New Roman"/>
                <a:ea typeface="Times New Roman"/>
                <a:cs typeface="Times New Roman"/>
                <a:sym typeface="Times New Roman"/>
              </a:rPr>
              <a:t> </a:t>
            </a:r>
            <a:endParaRPr sz="2600">
              <a:highlight>
                <a:srgbClr val="FFFFFF"/>
              </a:highlight>
              <a:latin typeface="Times New Roman"/>
              <a:ea typeface="Times New Roman"/>
              <a:cs typeface="Times New Roman"/>
              <a:sym typeface="Times New Roman"/>
            </a:endParaRPr>
          </a:p>
          <a:p>
            <a:pPr indent="-393700" lvl="0" marL="457200" rtl="0" algn="l">
              <a:lnSpc>
                <a:spcPct val="115000"/>
              </a:lnSpc>
              <a:spcBef>
                <a:spcPts val="1200"/>
              </a:spcBef>
              <a:spcAft>
                <a:spcPts val="0"/>
              </a:spcAft>
              <a:buSzPts val="2600"/>
              <a:buFont typeface="Times New Roman"/>
              <a:buChar char="●"/>
            </a:pPr>
            <a:r>
              <a:rPr lang="en-GB" sz="2600">
                <a:highlight>
                  <a:srgbClr val="FFFFFF"/>
                </a:highlight>
                <a:latin typeface="Times New Roman"/>
                <a:ea typeface="Times New Roman"/>
                <a:cs typeface="Times New Roman"/>
                <a:sym typeface="Times New Roman"/>
              </a:rPr>
              <a:t>Students shouldn’t be revising for hours at a time. They need regular breaks. 20 minute bursts. </a:t>
            </a:r>
            <a:endParaRPr sz="2600">
              <a:highlight>
                <a:srgbClr val="FFFFFF"/>
              </a:highlight>
              <a:latin typeface="Times New Roman"/>
              <a:ea typeface="Times New Roman"/>
              <a:cs typeface="Times New Roman"/>
              <a:sym typeface="Times New Roman"/>
            </a:endParaRPr>
          </a:p>
          <a:p>
            <a:pPr indent="-393700" lvl="0" marL="457200" rtl="0" algn="l">
              <a:lnSpc>
                <a:spcPct val="115000"/>
              </a:lnSpc>
              <a:spcBef>
                <a:spcPts val="0"/>
              </a:spcBef>
              <a:spcAft>
                <a:spcPts val="0"/>
              </a:spcAft>
              <a:buSzPts val="2600"/>
              <a:buFont typeface="Times New Roman"/>
              <a:buChar char="●"/>
            </a:pPr>
            <a:r>
              <a:rPr lang="en-GB" sz="2600">
                <a:highlight>
                  <a:srgbClr val="FFFFFF"/>
                </a:highlight>
                <a:latin typeface="Times New Roman"/>
                <a:ea typeface="Times New Roman"/>
                <a:cs typeface="Times New Roman"/>
                <a:sym typeface="Times New Roman"/>
              </a:rPr>
              <a:t>Should take place in a quiet space, ideally not a bedroom.</a:t>
            </a:r>
            <a:endParaRPr sz="2600">
              <a:highlight>
                <a:srgbClr val="FFFFFF"/>
              </a:highlight>
              <a:latin typeface="Times New Roman"/>
              <a:ea typeface="Times New Roman"/>
              <a:cs typeface="Times New Roman"/>
              <a:sym typeface="Times New Roman"/>
            </a:endParaRPr>
          </a:p>
          <a:p>
            <a:pPr indent="-393700" lvl="0" marL="457200" rtl="0" algn="l">
              <a:lnSpc>
                <a:spcPct val="115000"/>
              </a:lnSpc>
              <a:spcBef>
                <a:spcPts val="0"/>
              </a:spcBef>
              <a:spcAft>
                <a:spcPts val="0"/>
              </a:spcAft>
              <a:buSzPts val="2600"/>
              <a:buFont typeface="Times New Roman"/>
              <a:buChar char="●"/>
            </a:pPr>
            <a:r>
              <a:rPr lang="en-GB" sz="2600">
                <a:highlight>
                  <a:srgbClr val="FFFFFF"/>
                </a:highlight>
                <a:latin typeface="Times New Roman"/>
                <a:ea typeface="Times New Roman"/>
                <a:cs typeface="Times New Roman"/>
                <a:sym typeface="Times New Roman"/>
              </a:rPr>
              <a:t>Limit distractions such as phones. </a:t>
            </a:r>
            <a:endParaRPr sz="2600">
              <a:highlight>
                <a:srgbClr val="FFFFFF"/>
              </a:highlight>
              <a:latin typeface="Times New Roman"/>
              <a:ea typeface="Times New Roman"/>
              <a:cs typeface="Times New Roman"/>
              <a:sym typeface="Times New Roman"/>
            </a:endParaRPr>
          </a:p>
          <a:p>
            <a:pPr indent="-393700" lvl="0" marL="457200" rtl="0" algn="l">
              <a:lnSpc>
                <a:spcPct val="115000"/>
              </a:lnSpc>
              <a:spcBef>
                <a:spcPts val="0"/>
              </a:spcBef>
              <a:spcAft>
                <a:spcPts val="0"/>
              </a:spcAft>
              <a:buSzPts val="2600"/>
              <a:buFont typeface="Times New Roman"/>
              <a:buChar char="●"/>
            </a:pPr>
            <a:r>
              <a:rPr lang="en-GB" sz="2600">
                <a:highlight>
                  <a:srgbClr val="FFFFFF"/>
                </a:highlight>
                <a:latin typeface="Times New Roman"/>
                <a:ea typeface="Times New Roman"/>
                <a:cs typeface="Times New Roman"/>
                <a:sym typeface="Times New Roman"/>
              </a:rPr>
              <a:t>A revision/ HWK timetable might be useful</a:t>
            </a:r>
            <a:endParaRPr sz="2600">
              <a:highlight>
                <a:srgbClr val="FFFFFF"/>
              </a:highlight>
              <a:latin typeface="Times New Roman"/>
              <a:ea typeface="Times New Roman"/>
              <a:cs typeface="Times New Roman"/>
              <a:sym typeface="Times New Roman"/>
            </a:endParaRPr>
          </a:p>
          <a:p>
            <a:pPr indent="-393700" lvl="0" marL="457200" rtl="0" algn="l">
              <a:lnSpc>
                <a:spcPct val="115000"/>
              </a:lnSpc>
              <a:spcBef>
                <a:spcPts val="0"/>
              </a:spcBef>
              <a:spcAft>
                <a:spcPts val="0"/>
              </a:spcAft>
              <a:buSzPts val="2600"/>
              <a:buFont typeface="Times New Roman"/>
              <a:buChar char="●"/>
            </a:pPr>
            <a:r>
              <a:rPr lang="en-GB" sz="2600">
                <a:highlight>
                  <a:srgbClr val="FFFFFF"/>
                </a:highlight>
                <a:latin typeface="Times New Roman"/>
                <a:ea typeface="Times New Roman"/>
                <a:cs typeface="Times New Roman"/>
                <a:sym typeface="Times New Roman"/>
              </a:rPr>
              <a:t>Email your child’s teacher- we are here to help!</a:t>
            </a:r>
            <a:endParaRPr sz="2600">
              <a:highlight>
                <a:srgbClr val="FFFFFF"/>
              </a:highlight>
              <a:latin typeface="Times New Roman"/>
              <a:ea typeface="Times New Roman"/>
              <a:cs typeface="Times New Roman"/>
              <a:sym typeface="Times New Roman"/>
            </a:endParaRPr>
          </a:p>
          <a:p>
            <a:pPr indent="0" lvl="0" marL="0" marR="0" rtl="0" algn="ctr">
              <a:lnSpc>
                <a:spcPct val="90000"/>
              </a:lnSpc>
              <a:spcBef>
                <a:spcPts val="1200"/>
              </a:spcBef>
              <a:spcAft>
                <a:spcPts val="0"/>
              </a:spcAft>
              <a:buClr>
                <a:schemeClr val="lt1"/>
              </a:buClr>
              <a:buSzPts val="12450"/>
              <a:buFont typeface="Arial"/>
              <a:buNone/>
            </a:pPr>
            <a:r>
              <a:t/>
            </a:r>
            <a:endParaRPr sz="36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nvSpPr>
        <p:spPr>
          <a:xfrm>
            <a:off x="358050" y="1424150"/>
            <a:ext cx="8427900" cy="1701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450"/>
              <a:buFont typeface="Arial"/>
              <a:buNone/>
            </a:pPr>
            <a:r>
              <a:t/>
            </a:r>
            <a:endParaRPr sz="3600">
              <a:solidFill>
                <a:srgbClr val="38761D"/>
              </a:solidFill>
              <a:latin typeface="Times New Roman"/>
              <a:ea typeface="Times New Roman"/>
              <a:cs typeface="Times New Roman"/>
              <a:sym typeface="Times New Roman"/>
            </a:endParaRPr>
          </a:p>
        </p:txBody>
      </p:sp>
      <p:sp>
        <p:nvSpPr>
          <p:cNvPr id="173" name="Google Shape;173;p31"/>
          <p:cNvSpPr txBox="1"/>
          <p:nvPr/>
        </p:nvSpPr>
        <p:spPr>
          <a:xfrm>
            <a:off x="3572450" y="832825"/>
            <a:ext cx="5058300" cy="738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GB" sz="4000">
                <a:solidFill>
                  <a:schemeClr val="dk1"/>
                </a:solidFill>
                <a:latin typeface="Times New Roman"/>
                <a:ea typeface="Times New Roman"/>
                <a:cs typeface="Times New Roman"/>
                <a:sym typeface="Times New Roman"/>
              </a:rPr>
              <a:t>Parental Support</a:t>
            </a:r>
            <a:endParaRPr/>
          </a:p>
        </p:txBody>
      </p:sp>
      <p:sp>
        <p:nvSpPr>
          <p:cNvPr id="174" name="Google Shape;174;p31"/>
          <p:cNvSpPr txBox="1"/>
          <p:nvPr/>
        </p:nvSpPr>
        <p:spPr>
          <a:xfrm>
            <a:off x="286500" y="2964775"/>
            <a:ext cx="8675100" cy="2336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t/>
            </a:r>
            <a:endParaRPr sz="2800">
              <a:latin typeface="Times New Roman"/>
              <a:ea typeface="Times New Roman"/>
              <a:cs typeface="Times New Roman"/>
              <a:sym typeface="Times New Roman"/>
            </a:endParaRPr>
          </a:p>
          <a:p>
            <a:pPr indent="-406400" lvl="0" marL="457200" marR="0" rtl="0" algn="l">
              <a:lnSpc>
                <a:spcPct val="90000"/>
              </a:lnSpc>
              <a:spcBef>
                <a:spcPts val="0"/>
              </a:spcBef>
              <a:spcAft>
                <a:spcPts val="0"/>
              </a:spcAft>
              <a:buSzPts val="2800"/>
              <a:buFont typeface="Times New Roman"/>
              <a:buChar char="●"/>
            </a:pPr>
            <a:r>
              <a:rPr lang="en-GB" sz="2800">
                <a:latin typeface="Times New Roman"/>
                <a:ea typeface="Times New Roman"/>
                <a:cs typeface="Times New Roman"/>
                <a:sym typeface="Times New Roman"/>
              </a:rPr>
              <a:t>Monitor homework, not just whether it is being completed but the quality of the homework</a:t>
            </a:r>
            <a:endParaRPr sz="2800">
              <a:latin typeface="Times New Roman"/>
              <a:ea typeface="Times New Roman"/>
              <a:cs typeface="Times New Roman"/>
              <a:sym typeface="Times New Roman"/>
            </a:endParaRPr>
          </a:p>
          <a:p>
            <a:pPr indent="-406400" lvl="0" marL="457200" marR="0" rtl="0" algn="l">
              <a:lnSpc>
                <a:spcPct val="90000"/>
              </a:lnSpc>
              <a:spcBef>
                <a:spcPts val="0"/>
              </a:spcBef>
              <a:spcAft>
                <a:spcPts val="0"/>
              </a:spcAft>
              <a:buSzPts val="2800"/>
              <a:buFont typeface="Times New Roman"/>
              <a:buChar char="●"/>
            </a:pPr>
            <a:r>
              <a:rPr lang="en-GB" sz="2800">
                <a:latin typeface="Times New Roman"/>
                <a:ea typeface="Times New Roman"/>
                <a:cs typeface="Times New Roman"/>
                <a:sym typeface="Times New Roman"/>
              </a:rPr>
              <a:t>Discussions following reports, contacting individual teachers where necessary</a:t>
            </a:r>
            <a:endParaRPr sz="2800">
              <a:latin typeface="Times New Roman"/>
              <a:ea typeface="Times New Roman"/>
              <a:cs typeface="Times New Roman"/>
              <a:sym typeface="Times New Roman"/>
            </a:endParaRPr>
          </a:p>
          <a:p>
            <a:pPr indent="-406400" lvl="0" marL="457200" marR="0" rtl="0" algn="l">
              <a:lnSpc>
                <a:spcPct val="90000"/>
              </a:lnSpc>
              <a:spcBef>
                <a:spcPts val="0"/>
              </a:spcBef>
              <a:spcAft>
                <a:spcPts val="0"/>
              </a:spcAft>
              <a:buSzPts val="2800"/>
              <a:buFont typeface="Times New Roman"/>
              <a:buChar char="●"/>
            </a:pPr>
            <a:r>
              <a:rPr lang="en-GB" sz="2800">
                <a:latin typeface="Times New Roman"/>
                <a:ea typeface="Times New Roman"/>
                <a:cs typeface="Times New Roman"/>
                <a:sym typeface="Times New Roman"/>
              </a:rPr>
              <a:t>Ensure that they take a break when studying, eat a healthy diet and get plenty of sleep. </a:t>
            </a:r>
            <a:endParaRPr sz="2800">
              <a:latin typeface="Times New Roman"/>
              <a:ea typeface="Times New Roman"/>
              <a:cs typeface="Times New Roman"/>
              <a:sym typeface="Times New Roman"/>
            </a:endParaRPr>
          </a:p>
          <a:p>
            <a:pPr indent="-406400" lvl="0" marL="457200" marR="0" rtl="0" algn="l">
              <a:lnSpc>
                <a:spcPct val="90000"/>
              </a:lnSpc>
              <a:spcBef>
                <a:spcPts val="0"/>
              </a:spcBef>
              <a:spcAft>
                <a:spcPts val="0"/>
              </a:spcAft>
              <a:buSzPts val="2800"/>
              <a:buFont typeface="Times New Roman"/>
              <a:buChar char="●"/>
            </a:pPr>
            <a:r>
              <a:rPr lang="en-GB" sz="2800">
                <a:latin typeface="Times New Roman"/>
                <a:ea typeface="Times New Roman"/>
                <a:cs typeface="Times New Roman"/>
                <a:sym typeface="Times New Roman"/>
              </a:rPr>
              <a:t>Catch them being good</a:t>
            </a:r>
            <a:endParaRPr sz="2800">
              <a:latin typeface="Times New Roman"/>
              <a:ea typeface="Times New Roman"/>
              <a:cs typeface="Times New Roman"/>
              <a:sym typeface="Times New Roman"/>
            </a:endParaRPr>
          </a:p>
          <a:p>
            <a:pPr indent="-406400" lvl="0" marL="457200" marR="0" rtl="0" algn="l">
              <a:lnSpc>
                <a:spcPct val="90000"/>
              </a:lnSpc>
              <a:spcBef>
                <a:spcPts val="0"/>
              </a:spcBef>
              <a:spcAft>
                <a:spcPts val="0"/>
              </a:spcAft>
              <a:buSzPts val="2800"/>
              <a:buFont typeface="Times New Roman"/>
              <a:buChar char="●"/>
            </a:pPr>
            <a:r>
              <a:rPr lang="en-GB" sz="2800">
                <a:latin typeface="Times New Roman"/>
                <a:ea typeface="Times New Roman"/>
                <a:cs typeface="Times New Roman"/>
                <a:sym typeface="Times New Roman"/>
              </a:rPr>
              <a:t>Model good </a:t>
            </a:r>
            <a:r>
              <a:rPr lang="en-GB" sz="2800">
                <a:latin typeface="Times New Roman"/>
                <a:ea typeface="Times New Roman"/>
                <a:cs typeface="Times New Roman"/>
                <a:sym typeface="Times New Roman"/>
              </a:rPr>
              <a:t>habits</a:t>
            </a:r>
            <a:r>
              <a:rPr lang="en-GB" sz="2800">
                <a:latin typeface="Times New Roman"/>
                <a:ea typeface="Times New Roman"/>
                <a:cs typeface="Times New Roman"/>
                <a:sym typeface="Times New Roman"/>
              </a:rPr>
              <a:t> </a:t>
            </a:r>
            <a:endParaRPr sz="2800">
              <a:latin typeface="Times New Roman"/>
              <a:ea typeface="Times New Roman"/>
              <a:cs typeface="Times New Roman"/>
              <a:sym typeface="Times New Roman"/>
            </a:endParaRPr>
          </a:p>
          <a:p>
            <a:pPr indent="-406400" lvl="0" marL="457200" marR="0" rtl="0" algn="l">
              <a:lnSpc>
                <a:spcPct val="90000"/>
              </a:lnSpc>
              <a:spcBef>
                <a:spcPts val="0"/>
              </a:spcBef>
              <a:spcAft>
                <a:spcPts val="0"/>
              </a:spcAft>
              <a:buSzPts val="2800"/>
              <a:buFont typeface="Times New Roman"/>
              <a:buChar char="●"/>
            </a:pPr>
            <a:r>
              <a:rPr lang="en-GB" sz="2800">
                <a:latin typeface="Times New Roman"/>
                <a:ea typeface="Times New Roman"/>
                <a:cs typeface="Times New Roman"/>
                <a:sym typeface="Times New Roman"/>
              </a:rPr>
              <a:t>Encourage them to continue with </a:t>
            </a:r>
            <a:r>
              <a:rPr lang="en-GB" sz="2800">
                <a:latin typeface="Times New Roman"/>
                <a:ea typeface="Times New Roman"/>
                <a:cs typeface="Times New Roman"/>
                <a:sym typeface="Times New Roman"/>
              </a:rPr>
              <a:t>extracurricular</a:t>
            </a:r>
            <a:r>
              <a:rPr lang="en-GB" sz="2800">
                <a:latin typeface="Times New Roman"/>
                <a:ea typeface="Times New Roman"/>
                <a:cs typeface="Times New Roman"/>
                <a:sym typeface="Times New Roman"/>
              </a:rPr>
              <a:t> activities. </a:t>
            </a:r>
            <a:endParaRPr sz="2800">
              <a:latin typeface="Times New Roman"/>
              <a:ea typeface="Times New Roman"/>
              <a:cs typeface="Times New Roman"/>
              <a:sym typeface="Times New Roman"/>
            </a:endParaRPr>
          </a:p>
          <a:p>
            <a:pPr indent="-406400" lvl="0" marL="457200" marR="0" rtl="0" algn="l">
              <a:lnSpc>
                <a:spcPct val="90000"/>
              </a:lnSpc>
              <a:spcBef>
                <a:spcPts val="0"/>
              </a:spcBef>
              <a:spcAft>
                <a:spcPts val="0"/>
              </a:spcAft>
              <a:buSzPts val="2800"/>
              <a:buFont typeface="Times New Roman"/>
              <a:buChar char="●"/>
            </a:pPr>
            <a:r>
              <a:rPr lang="en-GB" sz="2800">
                <a:latin typeface="Times New Roman"/>
                <a:ea typeface="Times New Roman"/>
                <a:cs typeface="Times New Roman"/>
                <a:sym typeface="Times New Roman"/>
              </a:rPr>
              <a:t>Work with the school to support them and contact the school if you are concerned. </a:t>
            </a:r>
            <a:endParaRPr sz="2800">
              <a:latin typeface="Times New Roman"/>
              <a:ea typeface="Times New Roman"/>
              <a:cs typeface="Times New Roman"/>
              <a:sym typeface="Times New Roman"/>
            </a:endParaRPr>
          </a:p>
          <a:p>
            <a:pPr indent="0" lvl="0" marL="457200" marR="0" rtl="0" algn="l">
              <a:lnSpc>
                <a:spcPct val="90000"/>
              </a:lnSpc>
              <a:spcBef>
                <a:spcPts val="0"/>
              </a:spcBef>
              <a:spcAft>
                <a:spcPts val="0"/>
              </a:spcAft>
              <a:buNone/>
            </a:pPr>
            <a:r>
              <a:t/>
            </a:r>
            <a:endParaRPr sz="280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nvSpPr>
        <p:spPr>
          <a:xfrm>
            <a:off x="2663000" y="1267950"/>
            <a:ext cx="8643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solidFill>
                  <a:srgbClr val="000000"/>
                </a:solidFill>
                <a:latin typeface="Times New Roman"/>
                <a:ea typeface="Times New Roman"/>
                <a:cs typeface="Times New Roman"/>
                <a:sym typeface="Times New Roman"/>
              </a:rPr>
              <a:t>What makes a good learner? </a:t>
            </a:r>
            <a:endParaRPr sz="4000">
              <a:solidFill>
                <a:srgbClr val="000000"/>
              </a:solidFill>
              <a:latin typeface="Times New Roman"/>
              <a:ea typeface="Times New Roman"/>
              <a:cs typeface="Times New Roman"/>
              <a:sym typeface="Times New Roman"/>
            </a:endParaRPr>
          </a:p>
        </p:txBody>
      </p:sp>
      <p:sp>
        <p:nvSpPr>
          <p:cNvPr id="181" name="Google Shape;181;p32"/>
          <p:cNvSpPr txBox="1"/>
          <p:nvPr/>
        </p:nvSpPr>
        <p:spPr>
          <a:xfrm>
            <a:off x="194150" y="236972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b="1" lang="en-GB" sz="3000">
                <a:solidFill>
                  <a:srgbClr val="0070C0"/>
                </a:solidFill>
                <a:latin typeface="Times New Roman"/>
                <a:ea typeface="Times New Roman"/>
                <a:cs typeface="Times New Roman"/>
                <a:sym typeface="Times New Roman"/>
              </a:rPr>
              <a:t>Self-regulated learning: </a:t>
            </a:r>
            <a:r>
              <a:rPr lang="en-GB" sz="3000">
                <a:solidFill>
                  <a:srgbClr val="0070C0"/>
                </a:solidFill>
                <a:latin typeface="Times New Roman"/>
                <a:ea typeface="Times New Roman"/>
                <a:cs typeface="Times New Roman"/>
                <a:sym typeface="Times New Roman"/>
              </a:rPr>
              <a:t>apply their learning, know how to approach things, know what they do and don’t know </a:t>
            </a:r>
            <a:endParaRPr sz="3000">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None/>
            </a:pPr>
            <a:r>
              <a:t/>
            </a:r>
            <a:endParaRPr sz="3000">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None/>
            </a:pPr>
            <a:r>
              <a:rPr b="1" lang="en-GB" sz="3000">
                <a:solidFill>
                  <a:srgbClr val="FF0000"/>
                </a:solidFill>
                <a:latin typeface="Times New Roman"/>
                <a:ea typeface="Times New Roman"/>
                <a:cs typeface="Times New Roman"/>
                <a:sym typeface="Times New Roman"/>
              </a:rPr>
              <a:t>Self-efficacy: </a:t>
            </a:r>
            <a:r>
              <a:rPr lang="en-GB" sz="3000">
                <a:solidFill>
                  <a:srgbClr val="FF0000"/>
                </a:solidFill>
                <a:latin typeface="Times New Roman"/>
                <a:ea typeface="Times New Roman"/>
                <a:cs typeface="Times New Roman"/>
                <a:sym typeface="Times New Roman"/>
              </a:rPr>
              <a:t>a student’s belief in their own ability to perform – impact on motivation </a:t>
            </a:r>
            <a:endParaRPr sz="3000">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None/>
            </a:pPr>
            <a:r>
              <a:t/>
            </a:r>
            <a:endParaRPr sz="3000">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None/>
            </a:pPr>
            <a:r>
              <a:rPr b="1" lang="en-GB" sz="3000">
                <a:solidFill>
                  <a:srgbClr val="7030A0"/>
                </a:solidFill>
                <a:latin typeface="Times New Roman"/>
                <a:ea typeface="Times New Roman"/>
                <a:cs typeface="Times New Roman"/>
                <a:sym typeface="Times New Roman"/>
              </a:rPr>
              <a:t>Motivation:</a:t>
            </a:r>
            <a:r>
              <a:rPr lang="en-GB" sz="3000">
                <a:solidFill>
                  <a:srgbClr val="7030A0"/>
                </a:solidFill>
                <a:latin typeface="Times New Roman"/>
                <a:ea typeface="Times New Roman"/>
                <a:cs typeface="Times New Roman"/>
                <a:sym typeface="Times New Roman"/>
              </a:rPr>
              <a:t> extent to which a student wants to learn </a:t>
            </a:r>
            <a:endParaRPr sz="3000">
              <a:solidFill>
                <a:srgbClr val="595959"/>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3"/>
          <p:cNvSpPr txBox="1"/>
          <p:nvPr/>
        </p:nvSpPr>
        <p:spPr>
          <a:xfrm>
            <a:off x="286500" y="2964775"/>
            <a:ext cx="8675100" cy="2336700"/>
          </a:xfrm>
          <a:prstGeom prst="rect">
            <a:avLst/>
          </a:prstGeom>
          <a:noFill/>
          <a:ln>
            <a:noFill/>
          </a:ln>
        </p:spPr>
        <p:txBody>
          <a:bodyPr anchorCtr="0" anchor="ctr" bIns="45700" lIns="91425" spcFirstLastPara="1" rIns="91425" wrap="square" tIns="45700">
            <a:noAutofit/>
          </a:bodyPr>
          <a:lstStyle/>
          <a:p>
            <a:pPr indent="-431800" lvl="0" marL="457200" marR="0" rtl="0" algn="l">
              <a:lnSpc>
                <a:spcPct val="90000"/>
              </a:lnSpc>
              <a:spcBef>
                <a:spcPts val="0"/>
              </a:spcBef>
              <a:spcAft>
                <a:spcPts val="0"/>
              </a:spcAft>
              <a:buSzPts val="3200"/>
              <a:buFont typeface="Times New Roman"/>
              <a:buChar char="●"/>
            </a:pPr>
            <a:r>
              <a:rPr lang="en-GB" sz="3200">
                <a:latin typeface="Times New Roman"/>
                <a:ea typeface="Times New Roman"/>
                <a:cs typeface="Times New Roman"/>
                <a:sym typeface="Times New Roman"/>
              </a:rPr>
              <a:t>Start with ensuring all homework is completed</a:t>
            </a:r>
            <a:endParaRPr sz="3200">
              <a:latin typeface="Times New Roman"/>
              <a:ea typeface="Times New Roman"/>
              <a:cs typeface="Times New Roman"/>
              <a:sym typeface="Times New Roman"/>
            </a:endParaRPr>
          </a:p>
          <a:p>
            <a:pPr indent="-431800" lvl="0" marL="457200" marR="0" rtl="0" algn="l">
              <a:lnSpc>
                <a:spcPct val="90000"/>
              </a:lnSpc>
              <a:spcBef>
                <a:spcPts val="0"/>
              </a:spcBef>
              <a:spcAft>
                <a:spcPts val="0"/>
              </a:spcAft>
              <a:buSzPts val="3200"/>
              <a:buFont typeface="Times New Roman"/>
              <a:buChar char="●"/>
            </a:pPr>
            <a:r>
              <a:rPr lang="en-GB" sz="3200">
                <a:latin typeface="Times New Roman"/>
                <a:ea typeface="Times New Roman"/>
                <a:cs typeface="Times New Roman"/>
                <a:sym typeface="Times New Roman"/>
              </a:rPr>
              <a:t>Then start with revision for one or two subjects; potentially core subjects or something they enjoy or feel good at</a:t>
            </a:r>
            <a:endParaRPr sz="3200">
              <a:latin typeface="Times New Roman"/>
              <a:ea typeface="Times New Roman"/>
              <a:cs typeface="Times New Roman"/>
              <a:sym typeface="Times New Roman"/>
            </a:endParaRPr>
          </a:p>
          <a:p>
            <a:pPr indent="-431800" lvl="0" marL="457200" marR="0" rtl="0" algn="l">
              <a:lnSpc>
                <a:spcPct val="90000"/>
              </a:lnSpc>
              <a:spcBef>
                <a:spcPts val="0"/>
              </a:spcBef>
              <a:spcAft>
                <a:spcPts val="0"/>
              </a:spcAft>
              <a:buSzPts val="3200"/>
              <a:buFont typeface="Times New Roman"/>
              <a:buChar char="●"/>
            </a:pPr>
            <a:r>
              <a:rPr lang="en-GB" sz="3200">
                <a:latin typeface="Times New Roman"/>
                <a:ea typeface="Times New Roman"/>
                <a:cs typeface="Times New Roman"/>
                <a:sym typeface="Times New Roman"/>
              </a:rPr>
              <a:t>Short bursts of revision</a:t>
            </a:r>
            <a:endParaRPr sz="3200">
              <a:latin typeface="Times New Roman"/>
              <a:ea typeface="Times New Roman"/>
              <a:cs typeface="Times New Roman"/>
              <a:sym typeface="Times New Roman"/>
            </a:endParaRPr>
          </a:p>
          <a:p>
            <a:pPr indent="-431800" lvl="0" marL="457200" marR="0" rtl="0" algn="l">
              <a:lnSpc>
                <a:spcPct val="90000"/>
              </a:lnSpc>
              <a:spcBef>
                <a:spcPts val="0"/>
              </a:spcBef>
              <a:spcAft>
                <a:spcPts val="0"/>
              </a:spcAft>
              <a:buSzPts val="3200"/>
              <a:buFont typeface="Times New Roman"/>
              <a:buChar char="●"/>
            </a:pPr>
            <a:r>
              <a:rPr lang="en-GB" sz="3200">
                <a:latin typeface="Times New Roman"/>
                <a:ea typeface="Times New Roman"/>
                <a:cs typeface="Times New Roman"/>
                <a:sym typeface="Times New Roman"/>
              </a:rPr>
              <a:t>Start having discussions about post 16 options</a:t>
            </a:r>
            <a:endParaRPr sz="3200">
              <a:latin typeface="Times New Roman"/>
              <a:ea typeface="Times New Roman"/>
              <a:cs typeface="Times New Roman"/>
              <a:sym typeface="Times New Roman"/>
            </a:endParaRPr>
          </a:p>
          <a:p>
            <a:pPr indent="-431800" lvl="0" marL="457200" marR="0" rtl="0" algn="l">
              <a:lnSpc>
                <a:spcPct val="90000"/>
              </a:lnSpc>
              <a:spcBef>
                <a:spcPts val="0"/>
              </a:spcBef>
              <a:spcAft>
                <a:spcPts val="0"/>
              </a:spcAft>
              <a:buSzPts val="3200"/>
              <a:buFont typeface="Times New Roman"/>
              <a:buChar char="●"/>
            </a:pPr>
            <a:r>
              <a:rPr lang="en-GB" sz="3200">
                <a:latin typeface="Times New Roman"/>
                <a:ea typeface="Times New Roman"/>
                <a:cs typeface="Times New Roman"/>
                <a:sym typeface="Times New Roman"/>
              </a:rPr>
              <a:t>Engage with them on their learning- ask questions, learn with them.</a:t>
            </a:r>
            <a:endParaRPr sz="3200">
              <a:latin typeface="Times New Roman"/>
              <a:ea typeface="Times New Roman"/>
              <a:cs typeface="Times New Roman"/>
              <a:sym typeface="Times New Roman"/>
            </a:endParaRPr>
          </a:p>
        </p:txBody>
      </p:sp>
      <p:sp>
        <p:nvSpPr>
          <p:cNvPr id="187" name="Google Shape;187;p33"/>
          <p:cNvSpPr txBox="1"/>
          <p:nvPr/>
        </p:nvSpPr>
        <p:spPr>
          <a:xfrm>
            <a:off x="358050" y="1424150"/>
            <a:ext cx="8427900" cy="1701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450"/>
              <a:buFont typeface="Arial"/>
              <a:buNone/>
            </a:pPr>
            <a:r>
              <a:t/>
            </a:r>
            <a:endParaRPr sz="3600">
              <a:solidFill>
                <a:srgbClr val="38761D"/>
              </a:solidFill>
              <a:latin typeface="Times New Roman"/>
              <a:ea typeface="Times New Roman"/>
              <a:cs typeface="Times New Roman"/>
              <a:sym typeface="Times New Roman"/>
            </a:endParaRPr>
          </a:p>
        </p:txBody>
      </p:sp>
      <p:sp>
        <p:nvSpPr>
          <p:cNvPr id="188" name="Google Shape;188;p33"/>
          <p:cNvSpPr txBox="1"/>
          <p:nvPr/>
        </p:nvSpPr>
        <p:spPr>
          <a:xfrm>
            <a:off x="3572450" y="832825"/>
            <a:ext cx="5058300" cy="11544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GB" sz="3500">
                <a:solidFill>
                  <a:schemeClr val="dk1"/>
                </a:solidFill>
                <a:latin typeface="Times New Roman"/>
                <a:ea typeface="Times New Roman"/>
                <a:cs typeface="Times New Roman"/>
                <a:sym typeface="Times New Roman"/>
              </a:rPr>
              <a:t>Parental Support. I can’t get my child to revise…</a:t>
            </a:r>
            <a:endParaRPr sz="3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ctrTitle"/>
          </p:nvPr>
        </p:nvSpPr>
        <p:spPr>
          <a:xfrm>
            <a:off x="311700" y="1145171"/>
            <a:ext cx="8520600" cy="137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GB"/>
              <a:t>Summary of the evening</a:t>
            </a:r>
            <a:endParaRPr b="1"/>
          </a:p>
        </p:txBody>
      </p:sp>
      <p:sp>
        <p:nvSpPr>
          <p:cNvPr id="79" name="Google Shape;79;p16"/>
          <p:cNvSpPr txBox="1"/>
          <p:nvPr>
            <p:ph idx="1" type="subTitle"/>
          </p:nvPr>
        </p:nvSpPr>
        <p:spPr>
          <a:xfrm>
            <a:off x="311700" y="2602075"/>
            <a:ext cx="4260300" cy="380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600" u="sng"/>
              <a:t>Mr Robbins</a:t>
            </a:r>
            <a:endParaRPr sz="2600" u="sng"/>
          </a:p>
          <a:p>
            <a:pPr indent="0" lvl="0" marL="0" rtl="0" algn="l">
              <a:spcBef>
                <a:spcPts val="0"/>
              </a:spcBef>
              <a:spcAft>
                <a:spcPts val="0"/>
              </a:spcAft>
              <a:buNone/>
            </a:pPr>
            <a:r>
              <a:rPr lang="en-GB" sz="2600"/>
              <a:t>Timeline</a:t>
            </a:r>
            <a:endParaRPr sz="2600"/>
          </a:p>
          <a:p>
            <a:pPr indent="0" lvl="0" marL="0" rtl="0" algn="l">
              <a:spcBef>
                <a:spcPts val="0"/>
              </a:spcBef>
              <a:spcAft>
                <a:spcPts val="0"/>
              </a:spcAft>
              <a:buNone/>
            </a:pPr>
            <a:r>
              <a:rPr lang="en-GB" sz="2600"/>
              <a:t>New Website</a:t>
            </a:r>
            <a:endParaRPr sz="2600"/>
          </a:p>
          <a:p>
            <a:pPr indent="-393700" lvl="0" marL="457200" rtl="0" algn="l">
              <a:spcBef>
                <a:spcPts val="0"/>
              </a:spcBef>
              <a:spcAft>
                <a:spcPts val="0"/>
              </a:spcAft>
              <a:buSzPts val="2600"/>
              <a:buChar char="-"/>
            </a:pPr>
            <a:r>
              <a:rPr lang="en-GB" sz="2600"/>
              <a:t>subject information</a:t>
            </a:r>
            <a:endParaRPr sz="2600"/>
          </a:p>
          <a:p>
            <a:pPr indent="-393700" lvl="0" marL="457200" rtl="0" algn="l">
              <a:spcBef>
                <a:spcPts val="0"/>
              </a:spcBef>
              <a:spcAft>
                <a:spcPts val="0"/>
              </a:spcAft>
              <a:buSzPts val="2600"/>
              <a:buChar char="-"/>
            </a:pPr>
            <a:r>
              <a:rPr lang="en-GB" sz="2600"/>
              <a:t>contacts</a:t>
            </a:r>
            <a:endParaRPr sz="2600"/>
          </a:p>
          <a:p>
            <a:pPr indent="0" lvl="0" marL="0" rtl="0" algn="l">
              <a:spcBef>
                <a:spcPts val="0"/>
              </a:spcBef>
              <a:spcAft>
                <a:spcPts val="0"/>
              </a:spcAft>
              <a:buNone/>
            </a:pPr>
            <a:r>
              <a:rPr lang="en-GB" sz="2600"/>
              <a:t>Reports</a:t>
            </a:r>
            <a:endParaRPr sz="2600"/>
          </a:p>
          <a:p>
            <a:pPr indent="0" lvl="0" marL="0" rtl="0" algn="l">
              <a:spcBef>
                <a:spcPts val="0"/>
              </a:spcBef>
              <a:spcAft>
                <a:spcPts val="0"/>
              </a:spcAft>
              <a:buNone/>
            </a:pPr>
            <a:r>
              <a:rPr lang="en-GB" sz="2600"/>
              <a:t>Grading</a:t>
            </a:r>
            <a:endParaRPr sz="2600"/>
          </a:p>
          <a:p>
            <a:pPr indent="0" lvl="0" marL="0" rtl="0" algn="l">
              <a:spcBef>
                <a:spcPts val="0"/>
              </a:spcBef>
              <a:spcAft>
                <a:spcPts val="0"/>
              </a:spcAft>
              <a:buNone/>
            </a:pPr>
            <a:r>
              <a:rPr lang="en-GB" sz="2600"/>
              <a:t>Next Steps</a:t>
            </a:r>
            <a:endParaRPr sz="2600"/>
          </a:p>
          <a:p>
            <a:pPr indent="0" lvl="0" marL="0" rtl="0" algn="ctr">
              <a:spcBef>
                <a:spcPts val="0"/>
              </a:spcBef>
              <a:spcAft>
                <a:spcPts val="0"/>
              </a:spcAft>
              <a:buNone/>
            </a:pPr>
            <a:r>
              <a:t/>
            </a:r>
            <a:endParaRPr/>
          </a:p>
        </p:txBody>
      </p:sp>
      <p:sp>
        <p:nvSpPr>
          <p:cNvPr id="80" name="Google Shape;80;p16"/>
          <p:cNvSpPr txBox="1"/>
          <p:nvPr/>
        </p:nvSpPr>
        <p:spPr>
          <a:xfrm>
            <a:off x="4807225" y="2679250"/>
            <a:ext cx="3583500" cy="34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600" u="sng">
                <a:solidFill>
                  <a:schemeClr val="dk2"/>
                </a:solidFill>
              </a:rPr>
              <a:t>Mrs Cordiner</a:t>
            </a:r>
            <a:endParaRPr sz="2600" u="sng">
              <a:solidFill>
                <a:schemeClr val="dk2"/>
              </a:solidFill>
            </a:endParaRPr>
          </a:p>
          <a:p>
            <a:pPr indent="0" lvl="0" marL="0" rtl="0" algn="l">
              <a:spcBef>
                <a:spcPts val="0"/>
              </a:spcBef>
              <a:spcAft>
                <a:spcPts val="0"/>
              </a:spcAft>
              <a:buNone/>
            </a:pPr>
            <a:r>
              <a:rPr lang="en-GB" sz="2600">
                <a:solidFill>
                  <a:schemeClr val="dk2"/>
                </a:solidFill>
              </a:rPr>
              <a:t>Homework</a:t>
            </a:r>
            <a:endParaRPr sz="2600">
              <a:solidFill>
                <a:schemeClr val="dk2"/>
              </a:solidFill>
            </a:endParaRPr>
          </a:p>
          <a:p>
            <a:pPr indent="0" lvl="0" marL="0" rtl="0" algn="l">
              <a:spcBef>
                <a:spcPts val="0"/>
              </a:spcBef>
              <a:spcAft>
                <a:spcPts val="0"/>
              </a:spcAft>
              <a:buNone/>
            </a:pPr>
            <a:r>
              <a:rPr lang="en-GB" sz="2600">
                <a:solidFill>
                  <a:schemeClr val="dk2"/>
                </a:solidFill>
              </a:rPr>
              <a:t>Organisation</a:t>
            </a:r>
            <a:endParaRPr sz="2600">
              <a:solidFill>
                <a:schemeClr val="dk2"/>
              </a:solidFill>
            </a:endParaRPr>
          </a:p>
          <a:p>
            <a:pPr indent="0" lvl="0" marL="0" rtl="0" algn="l">
              <a:spcBef>
                <a:spcPts val="0"/>
              </a:spcBef>
              <a:spcAft>
                <a:spcPts val="0"/>
              </a:spcAft>
              <a:buNone/>
            </a:pPr>
            <a:r>
              <a:rPr lang="en-GB" sz="2600">
                <a:solidFill>
                  <a:schemeClr val="dk2"/>
                </a:solidFill>
              </a:rPr>
              <a:t>Revision</a:t>
            </a:r>
            <a:endParaRPr sz="2600">
              <a:solidFill>
                <a:schemeClr val="dk2"/>
              </a:solidFill>
            </a:endParaRPr>
          </a:p>
          <a:p>
            <a:pPr indent="0" lvl="0" marL="0" rtl="0" algn="l">
              <a:spcBef>
                <a:spcPts val="0"/>
              </a:spcBef>
              <a:spcAft>
                <a:spcPts val="0"/>
              </a:spcAft>
              <a:buNone/>
            </a:pPr>
            <a:r>
              <a:rPr lang="en-GB" sz="2600">
                <a:solidFill>
                  <a:schemeClr val="dk2"/>
                </a:solidFill>
              </a:rPr>
              <a:t>Parental Support</a:t>
            </a:r>
            <a:endParaRPr sz="2600">
              <a:solidFill>
                <a:schemeClr val="dk2"/>
              </a:solidFill>
            </a:endParaRPr>
          </a:p>
          <a:p>
            <a:pPr indent="0" lvl="0" marL="0" rtl="0" algn="l">
              <a:spcBef>
                <a:spcPts val="0"/>
              </a:spcBef>
              <a:spcAft>
                <a:spcPts val="0"/>
              </a:spcAft>
              <a:buNone/>
            </a:pPr>
            <a:r>
              <a:rPr lang="en-GB" sz="2600">
                <a:solidFill>
                  <a:schemeClr val="dk2"/>
                </a:solidFill>
              </a:rPr>
              <a:t>Attendance </a:t>
            </a:r>
            <a:endParaRPr sz="2600">
              <a:solidFill>
                <a:schemeClr val="dk2"/>
              </a:solidFill>
            </a:endParaRPr>
          </a:p>
          <a:p>
            <a:pPr indent="0" lvl="0" marL="0" rtl="0" algn="l">
              <a:spcBef>
                <a:spcPts val="0"/>
              </a:spcBef>
              <a:spcAft>
                <a:spcPts val="0"/>
              </a:spcAft>
              <a:buNone/>
            </a:pPr>
            <a:r>
              <a:rPr lang="en-GB" sz="2600">
                <a:solidFill>
                  <a:schemeClr val="dk2"/>
                </a:solidFill>
              </a:rPr>
              <a:t>Wellbeing</a:t>
            </a:r>
            <a:endParaRPr sz="2600">
              <a:solidFill>
                <a:schemeClr val="dk2"/>
              </a:solidFill>
            </a:endParaRPr>
          </a:p>
          <a:p>
            <a:pPr indent="0" lvl="0" marL="0" rtl="0" algn="l">
              <a:spcBef>
                <a:spcPts val="0"/>
              </a:spcBef>
              <a:spcAft>
                <a:spcPts val="0"/>
              </a:spcAft>
              <a:buNone/>
            </a:pPr>
            <a:r>
              <a:t/>
            </a:r>
            <a:endParaRPr sz="1800" u="sng">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nvSpPr>
        <p:spPr>
          <a:xfrm>
            <a:off x="593168" y="3076650"/>
            <a:ext cx="8122800" cy="2785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450"/>
              <a:buFont typeface="Arial"/>
              <a:buNone/>
            </a:pPr>
            <a:r>
              <a:rPr b="1" lang="en-GB" sz="4000">
                <a:solidFill>
                  <a:schemeClr val="dk1"/>
                </a:solidFill>
                <a:latin typeface="Times New Roman"/>
                <a:ea typeface="Times New Roman"/>
                <a:cs typeface="Times New Roman"/>
                <a:sym typeface="Times New Roman"/>
              </a:rPr>
              <a:t>Importance of Attendance</a:t>
            </a:r>
            <a:endParaRPr sz="2700">
              <a:highlight>
                <a:srgbClr val="FFFFFF"/>
              </a:highlight>
              <a:latin typeface="Times New Roman"/>
              <a:ea typeface="Times New Roman"/>
              <a:cs typeface="Times New Roman"/>
              <a:sym typeface="Times New Roman"/>
            </a:endParaRPr>
          </a:p>
          <a:p>
            <a:pPr indent="-400050" lvl="0" marL="457200" rtl="0" algn="l">
              <a:lnSpc>
                <a:spcPct val="115000"/>
              </a:lnSpc>
              <a:spcBef>
                <a:spcPts val="1200"/>
              </a:spcBef>
              <a:spcAft>
                <a:spcPts val="0"/>
              </a:spcAft>
              <a:buSzPts val="2700"/>
              <a:buFont typeface="Times New Roman"/>
              <a:buChar char="●"/>
            </a:pPr>
            <a:r>
              <a:rPr lang="en-GB" sz="2700">
                <a:highlight>
                  <a:srgbClr val="FFFFFF"/>
                </a:highlight>
                <a:latin typeface="Times New Roman"/>
                <a:ea typeface="Times New Roman"/>
                <a:cs typeface="Times New Roman"/>
                <a:sym typeface="Times New Roman"/>
              </a:rPr>
              <a:t>Each day a student is absent, they lose 5 lessons of learning.</a:t>
            </a:r>
            <a:endParaRPr sz="2700">
              <a:highlight>
                <a:srgbClr val="FFFFFF"/>
              </a:highlight>
              <a:latin typeface="Times New Roman"/>
              <a:ea typeface="Times New Roman"/>
              <a:cs typeface="Times New Roman"/>
              <a:sym typeface="Times New Roman"/>
            </a:endParaRPr>
          </a:p>
          <a:p>
            <a:pPr indent="-400050" lvl="0" marL="457200" rtl="0" algn="l">
              <a:lnSpc>
                <a:spcPct val="115000"/>
              </a:lnSpc>
              <a:spcBef>
                <a:spcPts val="0"/>
              </a:spcBef>
              <a:spcAft>
                <a:spcPts val="0"/>
              </a:spcAft>
              <a:buSzPts val="2700"/>
              <a:buFont typeface="Times New Roman"/>
              <a:buChar char="●"/>
            </a:pPr>
            <a:r>
              <a:rPr lang="en-GB" sz="2700">
                <a:highlight>
                  <a:srgbClr val="FFFFFF"/>
                </a:highlight>
                <a:latin typeface="Times New Roman"/>
                <a:ea typeface="Times New Roman"/>
                <a:cs typeface="Times New Roman"/>
                <a:sym typeface="Times New Roman"/>
              </a:rPr>
              <a:t>Missed lessons = catch up = increased pressure</a:t>
            </a:r>
            <a:endParaRPr sz="2700">
              <a:highlight>
                <a:srgbClr val="FFFFFF"/>
              </a:highlight>
              <a:latin typeface="Times New Roman"/>
              <a:ea typeface="Times New Roman"/>
              <a:cs typeface="Times New Roman"/>
              <a:sym typeface="Times New Roman"/>
            </a:endParaRPr>
          </a:p>
          <a:p>
            <a:pPr indent="-400050" lvl="0" marL="457200" rtl="0" algn="l">
              <a:lnSpc>
                <a:spcPct val="115000"/>
              </a:lnSpc>
              <a:spcBef>
                <a:spcPts val="0"/>
              </a:spcBef>
              <a:spcAft>
                <a:spcPts val="0"/>
              </a:spcAft>
              <a:buSzPts val="2700"/>
              <a:buFont typeface="Times New Roman"/>
              <a:buChar char="●"/>
            </a:pPr>
            <a:r>
              <a:rPr lang="en-GB" sz="2700">
                <a:highlight>
                  <a:srgbClr val="FFFFFF"/>
                </a:highlight>
                <a:latin typeface="Times New Roman"/>
                <a:ea typeface="Times New Roman"/>
                <a:cs typeface="Times New Roman"/>
                <a:sym typeface="Times New Roman"/>
              </a:rPr>
              <a:t>Informing the House Office if you have any concerns or require support with attendance related issues. </a:t>
            </a:r>
            <a:endParaRPr sz="2700">
              <a:highlight>
                <a:srgbClr val="FFFFFF"/>
              </a:highlight>
              <a:latin typeface="Times New Roman"/>
              <a:ea typeface="Times New Roman"/>
              <a:cs typeface="Times New Roman"/>
              <a:sym typeface="Times New Roman"/>
            </a:endParaRPr>
          </a:p>
          <a:p>
            <a:pPr indent="-400050" lvl="0" marL="457200" rtl="0" algn="l">
              <a:lnSpc>
                <a:spcPct val="115000"/>
              </a:lnSpc>
              <a:spcBef>
                <a:spcPts val="0"/>
              </a:spcBef>
              <a:spcAft>
                <a:spcPts val="0"/>
              </a:spcAft>
              <a:buSzPts val="2700"/>
              <a:buFont typeface="Times New Roman"/>
              <a:buChar char="●"/>
            </a:pPr>
            <a:r>
              <a:rPr lang="en-GB" sz="2700">
                <a:highlight>
                  <a:srgbClr val="FFFFFF"/>
                </a:highlight>
                <a:latin typeface="Times New Roman"/>
                <a:ea typeface="Times New Roman"/>
                <a:cs typeface="Times New Roman"/>
                <a:sym typeface="Times New Roman"/>
              </a:rPr>
              <a:t>Good habits that are formed in September appear to be maintained throughout the academic year.</a:t>
            </a:r>
            <a:endParaRPr sz="2700">
              <a:highlight>
                <a:srgbClr val="FFFFFF"/>
              </a:highlight>
              <a:latin typeface="Times New Roman"/>
              <a:ea typeface="Times New Roman"/>
              <a:cs typeface="Times New Roman"/>
              <a:sym typeface="Times New Roman"/>
            </a:endParaRPr>
          </a:p>
          <a:p>
            <a:pPr indent="-400050" lvl="0" marL="457200" rtl="0" algn="l">
              <a:lnSpc>
                <a:spcPct val="115000"/>
              </a:lnSpc>
              <a:spcBef>
                <a:spcPts val="0"/>
              </a:spcBef>
              <a:spcAft>
                <a:spcPts val="0"/>
              </a:spcAft>
              <a:buSzPts val="2700"/>
              <a:buFont typeface="Times New Roman"/>
              <a:buChar char="●"/>
            </a:pPr>
            <a:r>
              <a:rPr lang="en-GB" sz="2700">
                <a:highlight>
                  <a:srgbClr val="FFFFFF"/>
                </a:highlight>
                <a:latin typeface="Times New Roman"/>
                <a:ea typeface="Times New Roman"/>
                <a:cs typeface="Times New Roman"/>
                <a:sym typeface="Times New Roman"/>
              </a:rPr>
              <a:t>Setting the students up for success in the workplace.</a:t>
            </a:r>
            <a:endParaRPr sz="2700">
              <a:highlight>
                <a:srgbClr val="FFFFFF"/>
              </a:highlight>
              <a:latin typeface="Times New Roman"/>
              <a:ea typeface="Times New Roman"/>
              <a:cs typeface="Times New Roman"/>
              <a:sym typeface="Times New Roman"/>
            </a:endParaRPr>
          </a:p>
          <a:p>
            <a:pPr indent="0" lvl="0" marL="457200" rtl="0" algn="l">
              <a:lnSpc>
                <a:spcPct val="115000"/>
              </a:lnSpc>
              <a:spcBef>
                <a:spcPts val="1200"/>
              </a:spcBef>
              <a:spcAft>
                <a:spcPts val="0"/>
              </a:spcAft>
              <a:buNone/>
            </a:pPr>
            <a:r>
              <a:t/>
            </a:r>
            <a:endParaRPr sz="2700">
              <a:highlight>
                <a:srgbClr val="FFFFFF"/>
              </a:highlight>
              <a:latin typeface="Times New Roman"/>
              <a:ea typeface="Times New Roman"/>
              <a:cs typeface="Times New Roman"/>
              <a:sym typeface="Times New Roman"/>
            </a:endParaRPr>
          </a:p>
          <a:p>
            <a:pPr indent="0" lvl="0" marL="0" marR="0" rtl="0" algn="ctr">
              <a:lnSpc>
                <a:spcPct val="90000"/>
              </a:lnSpc>
              <a:spcBef>
                <a:spcPts val="1200"/>
              </a:spcBef>
              <a:spcAft>
                <a:spcPts val="0"/>
              </a:spcAft>
              <a:buClr>
                <a:schemeClr val="lt1"/>
              </a:buClr>
              <a:buSzPts val="12450"/>
              <a:buFont typeface="Arial"/>
              <a:buNone/>
            </a:pPr>
            <a:r>
              <a:t/>
            </a:r>
            <a:endParaRPr sz="360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graphicFrame>
        <p:nvGraphicFramePr>
          <p:cNvPr id="199" name="Google Shape;199;p35"/>
          <p:cNvGraphicFramePr/>
          <p:nvPr/>
        </p:nvGraphicFramePr>
        <p:xfrm>
          <a:off x="249775" y="2722275"/>
          <a:ext cx="3000000" cy="3000000"/>
        </p:xfrm>
        <a:graphic>
          <a:graphicData uri="http://schemas.openxmlformats.org/drawingml/2006/table">
            <a:tbl>
              <a:tblPr>
                <a:noFill/>
                <a:tableStyleId>{5C320DFE-9C2F-4D33-8E6A-917CDF425565}</a:tableStyleId>
              </a:tblPr>
              <a:tblGrid>
                <a:gridCol w="2524000"/>
                <a:gridCol w="1979400"/>
                <a:gridCol w="1989875"/>
                <a:gridCol w="2000350"/>
              </a:tblGrid>
              <a:tr h="716150">
                <a:tc>
                  <a:txBody>
                    <a:bodyPr/>
                    <a:lstStyle/>
                    <a:p>
                      <a:pPr indent="0" lvl="0" marL="0" rtl="0" algn="l">
                        <a:spcBef>
                          <a:spcPts val="0"/>
                        </a:spcBef>
                        <a:spcAft>
                          <a:spcPts val="0"/>
                        </a:spcAft>
                        <a:buNone/>
                      </a:pPr>
                      <a:r>
                        <a:rPr b="1" lang="en-GB" sz="1100">
                          <a:latin typeface="Calibri"/>
                          <a:ea typeface="Calibri"/>
                          <a:cs typeface="Calibri"/>
                          <a:sym typeface="Calibri"/>
                        </a:rPr>
                        <a:t>% attendance in Y11</a:t>
                      </a:r>
                      <a:endParaRPr b="1" sz="1100">
                        <a:latin typeface="Calibri"/>
                        <a:ea typeface="Calibri"/>
                        <a:cs typeface="Calibri"/>
                        <a:sym typeface="Calibri"/>
                      </a:endParaRPr>
                    </a:p>
                  </a:txBody>
                  <a:tcPr marT="9525" marB="91425" marR="9525" marL="9525" anchor="ctr">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a:t>
                      </a:r>
                      <a:endParaRPr b="1" sz="1100">
                        <a:latin typeface="Calibri"/>
                        <a:ea typeface="Calibri"/>
                        <a:cs typeface="Calibri"/>
                        <a:sym typeface="Calibri"/>
                      </a:endParaRPr>
                    </a:p>
                  </a:txBody>
                  <a:tcPr marT="9525" marB="91425" marR="9525" marL="9525" anchor="ctr">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P8 score</a:t>
                      </a:r>
                      <a:endParaRPr b="1" sz="1100">
                        <a:latin typeface="Calibri"/>
                        <a:ea typeface="Calibri"/>
                        <a:cs typeface="Calibri"/>
                        <a:sym typeface="Calibri"/>
                      </a:endParaRPr>
                    </a:p>
                  </a:txBody>
                  <a:tcPr marT="9525" marB="91425" marR="9525" marL="9525" anchor="ctr">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100">
                          <a:latin typeface="Calibri"/>
                          <a:ea typeface="Calibri"/>
                          <a:cs typeface="Calibri"/>
                          <a:sym typeface="Calibri"/>
                        </a:rPr>
                        <a:t>number of grades above or below national expectations</a:t>
                      </a:r>
                      <a:endParaRPr b="1" sz="1100">
                        <a:latin typeface="Calibri"/>
                        <a:ea typeface="Calibri"/>
                        <a:cs typeface="Calibri"/>
                        <a:sym typeface="Calibri"/>
                      </a:endParaRPr>
                    </a:p>
                  </a:txBody>
                  <a:tcPr marT="9525" marB="91425" marR="9525" marL="9525" anchor="ctr">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tcPr>
                </a:tc>
              </a:tr>
              <a:tr h="461375">
                <a:tc>
                  <a:txBody>
                    <a:bodyPr/>
                    <a:lstStyle/>
                    <a:p>
                      <a:pPr indent="0" lvl="0" marL="0" rtl="0" algn="l">
                        <a:spcBef>
                          <a:spcPts val="0"/>
                        </a:spcBef>
                        <a:spcAft>
                          <a:spcPts val="0"/>
                        </a:spcAft>
                        <a:buNone/>
                      </a:pPr>
                      <a:r>
                        <a:rPr lang="en-GB" sz="1100">
                          <a:latin typeface="Calibri"/>
                          <a:ea typeface="Calibri"/>
                          <a:cs typeface="Calibri"/>
                          <a:sym typeface="Calibri"/>
                        </a:rPr>
                        <a:t>below 90%</a:t>
                      </a:r>
                      <a:endParaRPr sz="1100">
                        <a:latin typeface="Calibri"/>
                        <a:ea typeface="Calibri"/>
                        <a:cs typeface="Calibri"/>
                        <a:sym typeface="Calibri"/>
                      </a:endParaRPr>
                    </a:p>
                  </a:txBody>
                  <a:tcPr marT="9525" marB="91425" marR="9525" marL="9525" anchor="ctr">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200">
                          <a:latin typeface="Calibri"/>
                          <a:ea typeface="Calibri"/>
                          <a:cs typeface="Calibri"/>
                          <a:sym typeface="Calibri"/>
                        </a:rPr>
                        <a:t>46</a:t>
                      </a:r>
                      <a:endParaRPr sz="1200">
                        <a:latin typeface="Calibri"/>
                        <a:ea typeface="Calibri"/>
                        <a:cs typeface="Calibri"/>
                        <a:sym typeface="Calibri"/>
                      </a:endParaRPr>
                    </a:p>
                  </a:txBody>
                  <a:tcPr marT="9525" marB="91425" marR="9525" marL="9525" anchor="ctr">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200">
                          <a:latin typeface="Calibri"/>
                          <a:ea typeface="Calibri"/>
                          <a:cs typeface="Calibri"/>
                          <a:sym typeface="Calibri"/>
                        </a:rPr>
                        <a:t>-1.2</a:t>
                      </a:r>
                      <a:endParaRPr sz="1200">
                        <a:latin typeface="Calibri"/>
                        <a:ea typeface="Calibri"/>
                        <a:cs typeface="Calibri"/>
                        <a:sym typeface="Calibri"/>
                      </a:endParaRPr>
                    </a:p>
                  </a:txBody>
                  <a:tcPr marT="9525" marB="91425" marR="9525" marL="9525" anchor="ctr">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8696B"/>
                    </a:solidFill>
                  </a:tcPr>
                </a:tc>
                <a:tc>
                  <a:txBody>
                    <a:bodyPr/>
                    <a:lstStyle/>
                    <a:p>
                      <a:pPr indent="0" lvl="0" marL="0" rtl="0" algn="ctr">
                        <a:lnSpc>
                          <a:spcPct val="115000"/>
                        </a:lnSpc>
                        <a:spcBef>
                          <a:spcPts val="0"/>
                        </a:spcBef>
                        <a:spcAft>
                          <a:spcPts val="0"/>
                        </a:spcAft>
                        <a:buNone/>
                      </a:pPr>
                      <a:r>
                        <a:rPr lang="en-GB" sz="1200">
                          <a:latin typeface="Calibri"/>
                          <a:ea typeface="Calibri"/>
                          <a:cs typeface="Calibri"/>
                          <a:sym typeface="Calibri"/>
                        </a:rPr>
                        <a:t>-12</a:t>
                      </a:r>
                      <a:endParaRPr sz="1200">
                        <a:latin typeface="Calibri"/>
                        <a:ea typeface="Calibri"/>
                        <a:cs typeface="Calibri"/>
                        <a:sym typeface="Calibri"/>
                      </a:endParaRPr>
                    </a:p>
                  </a:txBody>
                  <a:tcPr marT="9525" marB="91425" marR="9525" marL="9525" anchor="ctr">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tcPr>
                </a:tc>
              </a:tr>
              <a:tr h="461375">
                <a:tc>
                  <a:txBody>
                    <a:bodyPr/>
                    <a:lstStyle/>
                    <a:p>
                      <a:pPr indent="0" lvl="0" marL="0" rtl="0" algn="l">
                        <a:spcBef>
                          <a:spcPts val="0"/>
                        </a:spcBef>
                        <a:spcAft>
                          <a:spcPts val="0"/>
                        </a:spcAft>
                        <a:buNone/>
                      </a:pPr>
                      <a:r>
                        <a:rPr lang="en-GB" sz="1100">
                          <a:latin typeface="Calibri"/>
                          <a:ea typeface="Calibri"/>
                          <a:cs typeface="Calibri"/>
                          <a:sym typeface="Calibri"/>
                        </a:rPr>
                        <a:t>between 90% and 95%</a:t>
                      </a:r>
                      <a:endParaRPr sz="1100">
                        <a:latin typeface="Calibri"/>
                        <a:ea typeface="Calibri"/>
                        <a:cs typeface="Calibri"/>
                        <a:sym typeface="Calibri"/>
                      </a:endParaRPr>
                    </a:p>
                  </a:txBody>
                  <a:tcPr marT="9525" marB="91425" marR="9525" marL="9525" anchor="ctr">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200">
                          <a:latin typeface="Calibri"/>
                          <a:ea typeface="Calibri"/>
                          <a:cs typeface="Calibri"/>
                          <a:sym typeface="Calibri"/>
                        </a:rPr>
                        <a:t>61</a:t>
                      </a:r>
                      <a:endParaRPr sz="1200">
                        <a:latin typeface="Calibri"/>
                        <a:ea typeface="Calibri"/>
                        <a:cs typeface="Calibri"/>
                        <a:sym typeface="Calibri"/>
                      </a:endParaRPr>
                    </a:p>
                  </a:txBody>
                  <a:tcPr marT="9525" marB="91425" marR="9525" marL="9525" anchor="ctr">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200">
                          <a:latin typeface="Calibri"/>
                          <a:ea typeface="Calibri"/>
                          <a:cs typeface="Calibri"/>
                          <a:sym typeface="Calibri"/>
                        </a:rPr>
                        <a:t>0.52</a:t>
                      </a:r>
                      <a:endParaRPr sz="1200">
                        <a:latin typeface="Calibri"/>
                        <a:ea typeface="Calibri"/>
                        <a:cs typeface="Calibri"/>
                        <a:sym typeface="Calibri"/>
                      </a:endParaRPr>
                    </a:p>
                  </a:txBody>
                  <a:tcPr marT="9525" marB="91425" marR="9525" marL="9525" anchor="ctr">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EB84"/>
                    </a:solidFill>
                  </a:tcPr>
                </a:tc>
                <a:tc>
                  <a:txBody>
                    <a:bodyPr/>
                    <a:lstStyle/>
                    <a:p>
                      <a:pPr indent="0" lvl="0" marL="0" rtl="0" algn="ctr">
                        <a:lnSpc>
                          <a:spcPct val="115000"/>
                        </a:lnSpc>
                        <a:spcBef>
                          <a:spcPts val="0"/>
                        </a:spcBef>
                        <a:spcAft>
                          <a:spcPts val="0"/>
                        </a:spcAft>
                        <a:buNone/>
                      </a:pPr>
                      <a:r>
                        <a:rPr lang="en-GB" sz="1200">
                          <a:latin typeface="Calibri"/>
                          <a:ea typeface="Calibri"/>
                          <a:cs typeface="Calibri"/>
                          <a:sym typeface="Calibri"/>
                        </a:rPr>
                        <a:t>5</a:t>
                      </a:r>
                      <a:endParaRPr sz="1200">
                        <a:latin typeface="Calibri"/>
                        <a:ea typeface="Calibri"/>
                        <a:cs typeface="Calibri"/>
                        <a:sym typeface="Calibri"/>
                      </a:endParaRPr>
                    </a:p>
                  </a:txBody>
                  <a:tcPr marT="9525" marB="91425" marR="9525" marL="9525" anchor="ctr">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tcPr>
                </a:tc>
              </a:tr>
              <a:tr h="461375">
                <a:tc>
                  <a:txBody>
                    <a:bodyPr/>
                    <a:lstStyle/>
                    <a:p>
                      <a:pPr indent="0" lvl="0" marL="0" rtl="0" algn="l">
                        <a:spcBef>
                          <a:spcPts val="0"/>
                        </a:spcBef>
                        <a:spcAft>
                          <a:spcPts val="0"/>
                        </a:spcAft>
                        <a:buNone/>
                      </a:pPr>
                      <a:r>
                        <a:rPr lang="en-GB" sz="1100">
                          <a:latin typeface="Calibri"/>
                          <a:ea typeface="Calibri"/>
                          <a:cs typeface="Calibri"/>
                          <a:sym typeface="Calibri"/>
                        </a:rPr>
                        <a:t>above 95%</a:t>
                      </a:r>
                      <a:endParaRPr sz="1100">
                        <a:latin typeface="Calibri"/>
                        <a:ea typeface="Calibri"/>
                        <a:cs typeface="Calibri"/>
                        <a:sym typeface="Calibri"/>
                      </a:endParaRPr>
                    </a:p>
                  </a:txBody>
                  <a:tcPr marT="9525" marB="91425" marR="9525" marL="9525" anchor="ctr">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200">
                          <a:latin typeface="Calibri"/>
                          <a:ea typeface="Calibri"/>
                          <a:cs typeface="Calibri"/>
                          <a:sym typeface="Calibri"/>
                        </a:rPr>
                        <a:t>166</a:t>
                      </a:r>
                      <a:endParaRPr sz="1200">
                        <a:latin typeface="Calibri"/>
                        <a:ea typeface="Calibri"/>
                        <a:cs typeface="Calibri"/>
                        <a:sym typeface="Calibri"/>
                      </a:endParaRPr>
                    </a:p>
                  </a:txBody>
                  <a:tcPr marT="9525" marB="91425" marR="9525" marL="9525" anchor="ctr">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200">
                          <a:latin typeface="Calibri"/>
                          <a:ea typeface="Calibri"/>
                          <a:cs typeface="Calibri"/>
                          <a:sym typeface="Calibri"/>
                        </a:rPr>
                        <a:t>0.64</a:t>
                      </a:r>
                      <a:endParaRPr sz="1200">
                        <a:latin typeface="Calibri"/>
                        <a:ea typeface="Calibri"/>
                        <a:cs typeface="Calibri"/>
                        <a:sym typeface="Calibri"/>
                      </a:endParaRPr>
                    </a:p>
                  </a:txBody>
                  <a:tcPr marT="9525" marB="91425" marR="9525" marL="9525" anchor="ctr">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63BE7B"/>
                    </a:solidFill>
                  </a:tcPr>
                </a:tc>
                <a:tc>
                  <a:txBody>
                    <a:bodyPr/>
                    <a:lstStyle/>
                    <a:p>
                      <a:pPr indent="0" lvl="0" marL="0" rtl="0" algn="ctr">
                        <a:lnSpc>
                          <a:spcPct val="115000"/>
                        </a:lnSpc>
                        <a:spcBef>
                          <a:spcPts val="0"/>
                        </a:spcBef>
                        <a:spcAft>
                          <a:spcPts val="0"/>
                        </a:spcAft>
                        <a:buNone/>
                      </a:pPr>
                      <a:r>
                        <a:rPr lang="en-GB" sz="1200">
                          <a:latin typeface="Calibri"/>
                          <a:ea typeface="Calibri"/>
                          <a:cs typeface="Calibri"/>
                          <a:sym typeface="Calibri"/>
                        </a:rPr>
                        <a:t>6</a:t>
                      </a:r>
                      <a:endParaRPr sz="1200">
                        <a:latin typeface="Calibri"/>
                        <a:ea typeface="Calibri"/>
                        <a:cs typeface="Calibri"/>
                        <a:sym typeface="Calibri"/>
                      </a:endParaRPr>
                    </a:p>
                  </a:txBody>
                  <a:tcPr marT="9525" marB="91425" marR="9525" marL="9525" anchor="ctr">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tcPr>
                </a:tc>
              </a:tr>
            </a:tbl>
          </a:graphicData>
        </a:graphic>
      </p:graphicFrame>
      <p:sp>
        <p:nvSpPr>
          <p:cNvPr id="200" name="Google Shape;200;p35"/>
          <p:cNvSpPr txBox="1"/>
          <p:nvPr/>
        </p:nvSpPr>
        <p:spPr>
          <a:xfrm>
            <a:off x="2480075" y="1914225"/>
            <a:ext cx="5761200" cy="49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2"/>
                </a:solidFill>
              </a:rPr>
              <a:t>Attendance &amp; St Bart’s GCSE Results 2024</a:t>
            </a:r>
            <a:endParaRPr b="1" sz="18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6"/>
          <p:cNvSpPr txBox="1"/>
          <p:nvPr/>
        </p:nvSpPr>
        <p:spPr>
          <a:xfrm>
            <a:off x="646893" y="2972575"/>
            <a:ext cx="8122800" cy="2785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450"/>
              <a:buFont typeface="Arial"/>
              <a:buNone/>
            </a:pPr>
            <a:r>
              <a:rPr b="1" lang="en-GB" sz="4000">
                <a:solidFill>
                  <a:schemeClr val="dk1"/>
                </a:solidFill>
                <a:latin typeface="Times New Roman"/>
                <a:ea typeface="Times New Roman"/>
                <a:cs typeface="Times New Roman"/>
                <a:sym typeface="Times New Roman"/>
              </a:rPr>
              <a:t>Importance of Attendance</a:t>
            </a:r>
            <a:endParaRPr b="1" sz="4000">
              <a:solidFill>
                <a:schemeClr val="dk1"/>
              </a:solidFill>
              <a:latin typeface="Times New Roman"/>
              <a:ea typeface="Times New Roman"/>
              <a:cs typeface="Times New Roman"/>
              <a:sym typeface="Times New Roman"/>
            </a:endParaRPr>
          </a:p>
          <a:p>
            <a:pPr indent="-387350" lvl="0" marL="457200" rtl="0" algn="l">
              <a:lnSpc>
                <a:spcPct val="115000"/>
              </a:lnSpc>
              <a:spcBef>
                <a:spcPts val="1200"/>
              </a:spcBef>
              <a:spcAft>
                <a:spcPts val="0"/>
              </a:spcAft>
              <a:buSzPts val="2500"/>
              <a:buFont typeface="Times New Roman"/>
              <a:buChar char="●"/>
            </a:pPr>
            <a:r>
              <a:t/>
            </a:r>
            <a:endParaRPr sz="2500">
              <a:highlight>
                <a:srgbClr val="FFFFFF"/>
              </a:highlight>
              <a:latin typeface="Times New Roman"/>
              <a:ea typeface="Times New Roman"/>
              <a:cs typeface="Times New Roman"/>
              <a:sym typeface="Times New Roman"/>
            </a:endParaRPr>
          </a:p>
          <a:p>
            <a:pPr indent="0" lvl="0" marL="457200" rtl="0" algn="l">
              <a:lnSpc>
                <a:spcPct val="115000"/>
              </a:lnSpc>
              <a:spcBef>
                <a:spcPts val="1200"/>
              </a:spcBef>
              <a:spcAft>
                <a:spcPts val="0"/>
              </a:spcAft>
              <a:buNone/>
            </a:pPr>
            <a:r>
              <a:t/>
            </a:r>
            <a:endParaRPr sz="2500">
              <a:highlight>
                <a:srgbClr val="FFFFFF"/>
              </a:highlight>
              <a:latin typeface="Times New Roman"/>
              <a:ea typeface="Times New Roman"/>
              <a:cs typeface="Times New Roman"/>
              <a:sym typeface="Times New Roman"/>
            </a:endParaRPr>
          </a:p>
          <a:p>
            <a:pPr indent="0" lvl="0" marL="0" marR="0" rtl="0" algn="ctr">
              <a:lnSpc>
                <a:spcPct val="90000"/>
              </a:lnSpc>
              <a:spcBef>
                <a:spcPts val="1200"/>
              </a:spcBef>
              <a:spcAft>
                <a:spcPts val="0"/>
              </a:spcAft>
              <a:buClr>
                <a:schemeClr val="lt1"/>
              </a:buClr>
              <a:buSzPts val="12450"/>
              <a:buFont typeface="Arial"/>
              <a:buNone/>
            </a:pPr>
            <a:r>
              <a:t/>
            </a:r>
            <a:endParaRPr sz="3600">
              <a:solidFill>
                <a:schemeClr val="dk1"/>
              </a:solidFill>
              <a:latin typeface="Times New Roman"/>
              <a:ea typeface="Times New Roman"/>
              <a:cs typeface="Times New Roman"/>
              <a:sym typeface="Times New Roman"/>
            </a:endParaRPr>
          </a:p>
        </p:txBody>
      </p:sp>
      <p:pic>
        <p:nvPicPr>
          <p:cNvPr id="206" name="Google Shape;206;p36"/>
          <p:cNvPicPr preferRelativeResize="0"/>
          <p:nvPr/>
        </p:nvPicPr>
        <p:blipFill rotWithShape="1">
          <a:blip r:embed="rId3">
            <a:alphaModFix/>
          </a:blip>
          <a:srcRect b="8722" l="24481" r="2680" t="34154"/>
          <a:stretch/>
        </p:blipFill>
        <p:spPr>
          <a:xfrm>
            <a:off x="65250" y="2735850"/>
            <a:ext cx="9144001" cy="4031203"/>
          </a:xfrm>
          <a:prstGeom prst="rect">
            <a:avLst/>
          </a:prstGeom>
          <a:noFill/>
          <a:ln>
            <a:noFill/>
          </a:ln>
        </p:spPr>
      </p:pic>
      <p:sp>
        <p:nvSpPr>
          <p:cNvPr id="207" name="Google Shape;207;p36"/>
          <p:cNvSpPr txBox="1"/>
          <p:nvPr/>
        </p:nvSpPr>
        <p:spPr>
          <a:xfrm>
            <a:off x="575850" y="1186375"/>
            <a:ext cx="8122800" cy="15576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450"/>
              <a:buFont typeface="Arial"/>
              <a:buNone/>
            </a:pPr>
            <a:r>
              <a:rPr b="1" lang="en-GB" sz="4000">
                <a:solidFill>
                  <a:schemeClr val="dk1"/>
                </a:solidFill>
                <a:latin typeface="Times New Roman"/>
                <a:ea typeface="Times New Roman"/>
                <a:cs typeface="Times New Roman"/>
                <a:sym typeface="Times New Roman"/>
              </a:rPr>
              <a:t>Absence across KS4 and performance at GCSE</a:t>
            </a:r>
            <a:endParaRPr sz="3600">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7"/>
          <p:cNvSpPr txBox="1"/>
          <p:nvPr/>
        </p:nvSpPr>
        <p:spPr>
          <a:xfrm>
            <a:off x="646893" y="2972575"/>
            <a:ext cx="8122800" cy="2785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450"/>
              <a:buFont typeface="Arial"/>
              <a:buNone/>
            </a:pPr>
            <a:r>
              <a:rPr b="1" lang="en-GB" sz="4000">
                <a:solidFill>
                  <a:schemeClr val="dk1"/>
                </a:solidFill>
                <a:latin typeface="Times New Roman"/>
                <a:ea typeface="Times New Roman"/>
                <a:cs typeface="Times New Roman"/>
                <a:sym typeface="Times New Roman"/>
              </a:rPr>
              <a:t>Importance of Attendance</a:t>
            </a:r>
            <a:endParaRPr b="1" sz="4000">
              <a:solidFill>
                <a:schemeClr val="dk1"/>
              </a:solidFill>
              <a:latin typeface="Times New Roman"/>
              <a:ea typeface="Times New Roman"/>
              <a:cs typeface="Times New Roman"/>
              <a:sym typeface="Times New Roman"/>
            </a:endParaRPr>
          </a:p>
          <a:p>
            <a:pPr indent="-387350" lvl="0" marL="457200" rtl="0" algn="l">
              <a:lnSpc>
                <a:spcPct val="115000"/>
              </a:lnSpc>
              <a:spcBef>
                <a:spcPts val="1200"/>
              </a:spcBef>
              <a:spcAft>
                <a:spcPts val="0"/>
              </a:spcAft>
              <a:buSzPts val="2500"/>
              <a:buFont typeface="Times New Roman"/>
              <a:buChar char="●"/>
            </a:pPr>
            <a:r>
              <a:t/>
            </a:r>
            <a:endParaRPr sz="2500">
              <a:highlight>
                <a:srgbClr val="FFFFFF"/>
              </a:highlight>
              <a:latin typeface="Times New Roman"/>
              <a:ea typeface="Times New Roman"/>
              <a:cs typeface="Times New Roman"/>
              <a:sym typeface="Times New Roman"/>
            </a:endParaRPr>
          </a:p>
          <a:p>
            <a:pPr indent="0" lvl="0" marL="457200" rtl="0" algn="l">
              <a:lnSpc>
                <a:spcPct val="115000"/>
              </a:lnSpc>
              <a:spcBef>
                <a:spcPts val="1200"/>
              </a:spcBef>
              <a:spcAft>
                <a:spcPts val="0"/>
              </a:spcAft>
              <a:buNone/>
            </a:pPr>
            <a:r>
              <a:t/>
            </a:r>
            <a:endParaRPr sz="2500">
              <a:highlight>
                <a:srgbClr val="FFFFFF"/>
              </a:highlight>
              <a:latin typeface="Times New Roman"/>
              <a:ea typeface="Times New Roman"/>
              <a:cs typeface="Times New Roman"/>
              <a:sym typeface="Times New Roman"/>
            </a:endParaRPr>
          </a:p>
          <a:p>
            <a:pPr indent="0" lvl="0" marL="0" marR="0" rtl="0" algn="ctr">
              <a:lnSpc>
                <a:spcPct val="90000"/>
              </a:lnSpc>
              <a:spcBef>
                <a:spcPts val="1200"/>
              </a:spcBef>
              <a:spcAft>
                <a:spcPts val="0"/>
              </a:spcAft>
              <a:buClr>
                <a:schemeClr val="lt1"/>
              </a:buClr>
              <a:buSzPts val="12450"/>
              <a:buFont typeface="Arial"/>
              <a:buNone/>
            </a:pPr>
            <a:r>
              <a:t/>
            </a:r>
            <a:endParaRPr sz="3600">
              <a:solidFill>
                <a:schemeClr val="dk1"/>
              </a:solidFill>
              <a:latin typeface="Times New Roman"/>
              <a:ea typeface="Times New Roman"/>
              <a:cs typeface="Times New Roman"/>
              <a:sym typeface="Times New Roman"/>
            </a:endParaRPr>
          </a:p>
        </p:txBody>
      </p:sp>
      <p:pic>
        <p:nvPicPr>
          <p:cNvPr id="213" name="Google Shape;213;p37"/>
          <p:cNvPicPr preferRelativeResize="0"/>
          <p:nvPr/>
        </p:nvPicPr>
        <p:blipFill>
          <a:blip r:embed="rId3">
            <a:alphaModFix/>
          </a:blip>
          <a:stretch>
            <a:fillRect/>
          </a:stretch>
        </p:blipFill>
        <p:spPr>
          <a:xfrm>
            <a:off x="0" y="1593625"/>
            <a:ext cx="9013500" cy="5264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8"/>
          <p:cNvSpPr txBox="1"/>
          <p:nvPr/>
        </p:nvSpPr>
        <p:spPr>
          <a:xfrm>
            <a:off x="897968" y="3229050"/>
            <a:ext cx="8122800" cy="2785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450"/>
              <a:buFont typeface="Arial"/>
              <a:buNone/>
            </a:pPr>
            <a:r>
              <a:rPr b="1" lang="en-GB" sz="4000">
                <a:solidFill>
                  <a:schemeClr val="dk1"/>
                </a:solidFill>
                <a:latin typeface="Times New Roman"/>
                <a:ea typeface="Times New Roman"/>
                <a:cs typeface="Times New Roman"/>
                <a:sym typeface="Times New Roman"/>
              </a:rPr>
              <a:t>Student Wellbeing</a:t>
            </a:r>
            <a:endParaRPr b="1" sz="4000">
              <a:solidFill>
                <a:schemeClr val="dk1"/>
              </a:solidFill>
              <a:latin typeface="Times New Roman"/>
              <a:ea typeface="Times New Roman"/>
              <a:cs typeface="Times New Roman"/>
              <a:sym typeface="Times New Roman"/>
            </a:endParaRPr>
          </a:p>
          <a:p>
            <a:pPr indent="-381000" lvl="0" marL="457200" rtl="0" algn="l">
              <a:lnSpc>
                <a:spcPct val="115000"/>
              </a:lnSpc>
              <a:spcBef>
                <a:spcPts val="1200"/>
              </a:spcBef>
              <a:spcAft>
                <a:spcPts val="0"/>
              </a:spcAft>
              <a:buSzPts val="2400"/>
              <a:buFont typeface="Times New Roman"/>
              <a:buChar char="●"/>
            </a:pPr>
            <a:r>
              <a:rPr lang="en-GB" sz="2400">
                <a:highlight>
                  <a:srgbClr val="FFFFFF"/>
                </a:highlight>
                <a:latin typeface="Times New Roman"/>
                <a:ea typeface="Times New Roman"/>
                <a:cs typeface="Times New Roman"/>
                <a:sym typeface="Times New Roman"/>
              </a:rPr>
              <a:t>Vital for success.</a:t>
            </a:r>
            <a:endParaRPr sz="2400">
              <a:highlight>
                <a:srgbClr val="FFFFFF"/>
              </a:highlight>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GB" sz="2400">
                <a:highlight>
                  <a:schemeClr val="lt1"/>
                </a:highlight>
                <a:latin typeface="Times New Roman"/>
                <a:ea typeface="Times New Roman"/>
                <a:cs typeface="Times New Roman"/>
                <a:sym typeface="Times New Roman"/>
              </a:rPr>
              <a:t>Encouraging </a:t>
            </a:r>
            <a:r>
              <a:rPr b="1" lang="en-GB" sz="2400">
                <a:highlight>
                  <a:schemeClr val="lt1"/>
                </a:highlight>
                <a:latin typeface="Times New Roman"/>
                <a:ea typeface="Times New Roman"/>
                <a:cs typeface="Times New Roman"/>
                <a:sym typeface="Times New Roman"/>
              </a:rPr>
              <a:t>resilience and a growth mindset</a:t>
            </a:r>
            <a:r>
              <a:rPr lang="en-GB" sz="2400">
                <a:highlight>
                  <a:schemeClr val="lt1"/>
                </a:highlight>
                <a:latin typeface="Times New Roman"/>
                <a:ea typeface="Times New Roman"/>
                <a:cs typeface="Times New Roman"/>
                <a:sym typeface="Times New Roman"/>
              </a:rPr>
              <a:t>.</a:t>
            </a:r>
            <a:endParaRPr sz="2400">
              <a:highlight>
                <a:schemeClr val="lt1"/>
              </a:highlight>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GB" sz="2400">
                <a:highlight>
                  <a:schemeClr val="lt1"/>
                </a:highlight>
                <a:latin typeface="Times New Roman"/>
                <a:ea typeface="Times New Roman"/>
                <a:cs typeface="Times New Roman"/>
                <a:sym typeface="Times New Roman"/>
              </a:rPr>
              <a:t>Engaging with our co-curricular offers. </a:t>
            </a:r>
            <a:endParaRPr sz="2400">
              <a:highlight>
                <a:srgbClr val="FFFFFF"/>
              </a:highlight>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GB" sz="2400">
                <a:highlight>
                  <a:srgbClr val="FFFFFF"/>
                </a:highlight>
                <a:latin typeface="Times New Roman"/>
                <a:ea typeface="Times New Roman"/>
                <a:cs typeface="Times New Roman"/>
                <a:sym typeface="Times New Roman"/>
              </a:rPr>
              <a:t>Our PDP programme will explore aspect of health and wellbeing in greater detail. </a:t>
            </a:r>
            <a:endParaRPr sz="2400">
              <a:highlight>
                <a:srgbClr val="FFFFFF"/>
              </a:highlight>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GB" sz="2400">
                <a:highlight>
                  <a:srgbClr val="FFFFFF"/>
                </a:highlight>
                <a:latin typeface="Times New Roman"/>
                <a:ea typeface="Times New Roman"/>
                <a:cs typeface="Times New Roman"/>
                <a:sym typeface="Times New Roman"/>
              </a:rPr>
              <a:t>We appreciate that this can be a challenging period and are here to support.</a:t>
            </a:r>
            <a:endParaRPr sz="2400">
              <a:highlight>
                <a:srgbClr val="FFFFFF"/>
              </a:highlight>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GB" sz="2400">
                <a:highlight>
                  <a:srgbClr val="FFFFFF"/>
                </a:highlight>
                <a:latin typeface="Times New Roman"/>
                <a:ea typeface="Times New Roman"/>
                <a:cs typeface="Times New Roman"/>
                <a:sym typeface="Times New Roman"/>
              </a:rPr>
              <a:t>We can provide both in house support and external support where necessary. </a:t>
            </a:r>
            <a:endParaRPr sz="2400">
              <a:highlight>
                <a:srgbClr val="FFFFFF"/>
              </a:highlight>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GB" sz="2400">
                <a:highlight>
                  <a:srgbClr val="FFFFFF"/>
                </a:highlight>
                <a:latin typeface="Times New Roman"/>
                <a:ea typeface="Times New Roman"/>
                <a:cs typeface="Times New Roman"/>
                <a:sym typeface="Times New Roman"/>
              </a:rPr>
              <a:t>There are lots of excellent resources/websites for students and parents- please read Bartholonews and the school website</a:t>
            </a:r>
            <a:endParaRPr sz="2400">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t/>
            </a:r>
            <a:endParaRPr sz="2500">
              <a:highlight>
                <a:srgbClr val="FFFFFF"/>
              </a:highlight>
              <a:latin typeface="Times New Roman"/>
              <a:ea typeface="Times New Roman"/>
              <a:cs typeface="Times New Roman"/>
              <a:sym typeface="Times New Roman"/>
            </a:endParaRPr>
          </a:p>
          <a:p>
            <a:pPr indent="0" lvl="0" marL="0" marR="0" rtl="0" algn="ctr">
              <a:lnSpc>
                <a:spcPct val="90000"/>
              </a:lnSpc>
              <a:spcBef>
                <a:spcPts val="1200"/>
              </a:spcBef>
              <a:spcAft>
                <a:spcPts val="0"/>
              </a:spcAft>
              <a:buClr>
                <a:schemeClr val="lt1"/>
              </a:buClr>
              <a:buSzPts val="12450"/>
              <a:buFont typeface="Arial"/>
              <a:buNone/>
            </a:pPr>
            <a:r>
              <a:t/>
            </a:r>
            <a:endParaRPr sz="3600">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9"/>
          <p:cNvSpPr txBox="1"/>
          <p:nvPr/>
        </p:nvSpPr>
        <p:spPr>
          <a:xfrm>
            <a:off x="897968" y="2848050"/>
            <a:ext cx="8122800" cy="2785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450"/>
              <a:buFont typeface="Arial"/>
              <a:buNone/>
            </a:pPr>
            <a:r>
              <a:rPr b="1" lang="en-GB" sz="4000">
                <a:solidFill>
                  <a:schemeClr val="dk1"/>
                </a:solidFill>
                <a:latin typeface="Times New Roman"/>
                <a:ea typeface="Times New Roman"/>
                <a:cs typeface="Times New Roman"/>
                <a:sym typeface="Times New Roman"/>
              </a:rPr>
              <a:t>Student Wellbeing</a:t>
            </a:r>
            <a:endParaRPr b="1" sz="4000">
              <a:solidFill>
                <a:schemeClr val="dk1"/>
              </a:solidFill>
              <a:latin typeface="Times New Roman"/>
              <a:ea typeface="Times New Roman"/>
              <a:cs typeface="Times New Roman"/>
              <a:sym typeface="Times New Roman"/>
            </a:endParaRPr>
          </a:p>
          <a:p>
            <a:pPr indent="-387350" lvl="0" marL="457200" rtl="0" algn="l">
              <a:lnSpc>
                <a:spcPct val="115000"/>
              </a:lnSpc>
              <a:spcBef>
                <a:spcPts val="1200"/>
              </a:spcBef>
              <a:spcAft>
                <a:spcPts val="0"/>
              </a:spcAft>
              <a:buSzPts val="2500"/>
              <a:buFont typeface="Times New Roman"/>
              <a:buChar char="●"/>
            </a:pPr>
            <a:r>
              <a:rPr lang="en-GB" sz="2500">
                <a:highlight>
                  <a:srgbClr val="FFFFFF"/>
                </a:highlight>
                <a:latin typeface="Times New Roman"/>
                <a:ea typeface="Times New Roman"/>
                <a:cs typeface="Times New Roman"/>
                <a:sym typeface="Times New Roman"/>
              </a:rPr>
              <a:t>The number one port of call is the Tutor, House and/or Personalised Learning department. Our staff are extremely experienced in supporting students</a:t>
            </a:r>
            <a:endParaRPr sz="2500">
              <a:highlight>
                <a:srgbClr val="FFFFFF"/>
              </a:highlight>
              <a:latin typeface="Times New Roman"/>
              <a:ea typeface="Times New Roman"/>
              <a:cs typeface="Times New Roman"/>
              <a:sym typeface="Times New Roman"/>
            </a:endParaRPr>
          </a:p>
          <a:p>
            <a:pPr indent="-387350" lvl="0" marL="457200" rtl="0" algn="l">
              <a:lnSpc>
                <a:spcPct val="115000"/>
              </a:lnSpc>
              <a:spcBef>
                <a:spcPts val="0"/>
              </a:spcBef>
              <a:spcAft>
                <a:spcPts val="0"/>
              </a:spcAft>
              <a:buSzPts val="2500"/>
              <a:buFont typeface="Times New Roman"/>
              <a:buChar char="●"/>
            </a:pPr>
            <a:r>
              <a:rPr lang="en-GB" sz="2500">
                <a:highlight>
                  <a:srgbClr val="FFFFFF"/>
                </a:highlight>
                <a:latin typeface="Times New Roman"/>
                <a:ea typeface="Times New Roman"/>
                <a:cs typeface="Times New Roman"/>
                <a:sym typeface="Times New Roman"/>
              </a:rPr>
              <a:t>If additional support is needed can explore the need for the following services offered in school:</a:t>
            </a:r>
            <a:endParaRPr sz="2500">
              <a:highlight>
                <a:srgbClr val="FFFFFF"/>
              </a:highlight>
              <a:latin typeface="Times New Roman"/>
              <a:ea typeface="Times New Roman"/>
              <a:cs typeface="Times New Roman"/>
              <a:sym typeface="Times New Roman"/>
            </a:endParaRPr>
          </a:p>
          <a:p>
            <a:pPr indent="-387350" lvl="1" marL="914400" rtl="0" algn="l">
              <a:lnSpc>
                <a:spcPct val="115000"/>
              </a:lnSpc>
              <a:spcBef>
                <a:spcPts val="0"/>
              </a:spcBef>
              <a:spcAft>
                <a:spcPts val="0"/>
              </a:spcAft>
              <a:buSzPts val="2500"/>
              <a:buFont typeface="Times New Roman"/>
              <a:buChar char="○"/>
            </a:pPr>
            <a:r>
              <a:rPr lang="en-GB" sz="2500">
                <a:highlight>
                  <a:srgbClr val="FFFFFF"/>
                </a:highlight>
                <a:latin typeface="Times New Roman"/>
                <a:ea typeface="Times New Roman"/>
                <a:cs typeface="Times New Roman"/>
                <a:sym typeface="Times New Roman"/>
              </a:rPr>
              <a:t>Counselling or talking therapy</a:t>
            </a:r>
            <a:endParaRPr sz="2500">
              <a:highlight>
                <a:srgbClr val="FFFFFF"/>
              </a:highlight>
              <a:latin typeface="Times New Roman"/>
              <a:ea typeface="Times New Roman"/>
              <a:cs typeface="Times New Roman"/>
              <a:sym typeface="Times New Roman"/>
            </a:endParaRPr>
          </a:p>
          <a:p>
            <a:pPr indent="-387350" lvl="1" marL="914400" rtl="0" algn="l">
              <a:lnSpc>
                <a:spcPct val="115000"/>
              </a:lnSpc>
              <a:spcBef>
                <a:spcPts val="0"/>
              </a:spcBef>
              <a:spcAft>
                <a:spcPts val="0"/>
              </a:spcAft>
              <a:buSzPts val="2500"/>
              <a:buFont typeface="Times New Roman"/>
              <a:buChar char="○"/>
            </a:pPr>
            <a:r>
              <a:rPr lang="en-GB" sz="2500">
                <a:highlight>
                  <a:srgbClr val="FFFFFF"/>
                </a:highlight>
                <a:latin typeface="Times New Roman"/>
                <a:ea typeface="Times New Roman"/>
                <a:cs typeface="Times New Roman"/>
                <a:sym typeface="Times New Roman"/>
              </a:rPr>
              <a:t>School nurse</a:t>
            </a:r>
            <a:endParaRPr sz="2500">
              <a:highlight>
                <a:srgbClr val="FFFFFF"/>
              </a:highlight>
              <a:latin typeface="Times New Roman"/>
              <a:ea typeface="Times New Roman"/>
              <a:cs typeface="Times New Roman"/>
              <a:sym typeface="Times New Roman"/>
            </a:endParaRPr>
          </a:p>
          <a:p>
            <a:pPr indent="-387350" lvl="1" marL="914400" rtl="0" algn="l">
              <a:lnSpc>
                <a:spcPct val="115000"/>
              </a:lnSpc>
              <a:spcBef>
                <a:spcPts val="0"/>
              </a:spcBef>
              <a:spcAft>
                <a:spcPts val="0"/>
              </a:spcAft>
              <a:buSzPts val="2500"/>
              <a:buFont typeface="Times New Roman"/>
              <a:buChar char="○"/>
            </a:pPr>
            <a:r>
              <a:rPr lang="en-GB" sz="2500">
                <a:highlight>
                  <a:srgbClr val="FFFFFF"/>
                </a:highlight>
                <a:latin typeface="Times New Roman"/>
                <a:ea typeface="Times New Roman"/>
                <a:cs typeface="Times New Roman"/>
                <a:sym typeface="Times New Roman"/>
              </a:rPr>
              <a:t>Mental Health Support Team</a:t>
            </a:r>
            <a:endParaRPr sz="2500">
              <a:highlight>
                <a:srgbClr val="FFFFFF"/>
              </a:highlight>
              <a:latin typeface="Times New Roman"/>
              <a:ea typeface="Times New Roman"/>
              <a:cs typeface="Times New Roman"/>
              <a:sym typeface="Times New Roman"/>
            </a:endParaRPr>
          </a:p>
          <a:p>
            <a:pPr indent="-387350" lvl="1" marL="914400" rtl="0" algn="l">
              <a:lnSpc>
                <a:spcPct val="115000"/>
              </a:lnSpc>
              <a:spcBef>
                <a:spcPts val="0"/>
              </a:spcBef>
              <a:spcAft>
                <a:spcPts val="0"/>
              </a:spcAft>
              <a:buSzPts val="2500"/>
              <a:buFont typeface="Times New Roman"/>
              <a:buChar char="○"/>
            </a:pPr>
            <a:r>
              <a:rPr lang="en-GB" sz="2500">
                <a:highlight>
                  <a:srgbClr val="FFFFFF"/>
                </a:highlight>
                <a:latin typeface="Times New Roman"/>
                <a:ea typeface="Times New Roman"/>
                <a:cs typeface="Times New Roman"/>
                <a:sym typeface="Times New Roman"/>
              </a:rPr>
              <a:t>Youth Workers </a:t>
            </a:r>
            <a:endParaRPr sz="2500">
              <a:highlight>
                <a:srgbClr val="FFFFFF"/>
              </a:highlight>
              <a:latin typeface="Times New Roman"/>
              <a:ea typeface="Times New Roman"/>
              <a:cs typeface="Times New Roman"/>
              <a:sym typeface="Times New Roman"/>
            </a:endParaRPr>
          </a:p>
          <a:p>
            <a:pPr indent="-387350" lvl="1" marL="914400" rtl="0" algn="l">
              <a:lnSpc>
                <a:spcPct val="115000"/>
              </a:lnSpc>
              <a:spcBef>
                <a:spcPts val="0"/>
              </a:spcBef>
              <a:spcAft>
                <a:spcPts val="0"/>
              </a:spcAft>
              <a:buSzPts val="2500"/>
              <a:buFont typeface="Times New Roman"/>
              <a:buChar char="○"/>
            </a:pPr>
            <a:r>
              <a:rPr lang="en-GB" sz="2500">
                <a:highlight>
                  <a:srgbClr val="FFFFFF"/>
                </a:highlight>
                <a:latin typeface="Times New Roman"/>
                <a:ea typeface="Times New Roman"/>
                <a:cs typeface="Times New Roman"/>
                <a:sym typeface="Times New Roman"/>
              </a:rPr>
              <a:t>SEMH worker </a:t>
            </a:r>
            <a:endParaRPr sz="2500">
              <a:highlight>
                <a:srgbClr val="FFFFFF"/>
              </a:highlight>
              <a:latin typeface="Times New Roman"/>
              <a:ea typeface="Times New Roman"/>
              <a:cs typeface="Times New Roman"/>
              <a:sym typeface="Times New Roman"/>
            </a:endParaRPr>
          </a:p>
          <a:p>
            <a:pPr indent="-387350" lvl="1" marL="914400" rtl="0" algn="l">
              <a:lnSpc>
                <a:spcPct val="115000"/>
              </a:lnSpc>
              <a:spcBef>
                <a:spcPts val="0"/>
              </a:spcBef>
              <a:spcAft>
                <a:spcPts val="0"/>
              </a:spcAft>
              <a:buSzPts val="2500"/>
              <a:buFont typeface="Times New Roman"/>
              <a:buChar char="○"/>
            </a:pPr>
            <a:r>
              <a:rPr lang="en-GB" sz="2500">
                <a:highlight>
                  <a:srgbClr val="FFFFFF"/>
                </a:highlight>
                <a:latin typeface="Times New Roman"/>
                <a:ea typeface="Times New Roman"/>
                <a:cs typeface="Times New Roman"/>
                <a:sym typeface="Times New Roman"/>
              </a:rPr>
              <a:t>Pastoral Support worker</a:t>
            </a:r>
            <a:endParaRPr sz="2500">
              <a:highlight>
                <a:srgbClr val="FFFFFF"/>
              </a:highlight>
              <a:latin typeface="Times New Roman"/>
              <a:ea typeface="Times New Roman"/>
              <a:cs typeface="Times New Roman"/>
              <a:sym typeface="Times New Roman"/>
            </a:endParaRPr>
          </a:p>
          <a:p>
            <a:pPr indent="0" lvl="0" marL="0" marR="0" rtl="0" algn="ctr">
              <a:lnSpc>
                <a:spcPct val="90000"/>
              </a:lnSpc>
              <a:spcBef>
                <a:spcPts val="1200"/>
              </a:spcBef>
              <a:spcAft>
                <a:spcPts val="0"/>
              </a:spcAft>
              <a:buClr>
                <a:schemeClr val="lt1"/>
              </a:buClr>
              <a:buSzPts val="12450"/>
              <a:buFont typeface="Arial"/>
              <a:buNone/>
            </a:pPr>
            <a:r>
              <a:t/>
            </a:r>
            <a:endParaRPr sz="3600">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0"/>
          <p:cNvSpPr txBox="1"/>
          <p:nvPr/>
        </p:nvSpPr>
        <p:spPr>
          <a:xfrm>
            <a:off x="593193" y="2426250"/>
            <a:ext cx="8122800" cy="2785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450"/>
              <a:buFont typeface="Arial"/>
              <a:buNone/>
            </a:pPr>
            <a:r>
              <a:rPr b="1" lang="en-GB" sz="4000">
                <a:solidFill>
                  <a:schemeClr val="dk1"/>
                </a:solidFill>
                <a:latin typeface="Times New Roman"/>
                <a:ea typeface="Times New Roman"/>
                <a:cs typeface="Times New Roman"/>
                <a:sym typeface="Times New Roman"/>
              </a:rPr>
              <a:t>Thank you for your time.</a:t>
            </a:r>
            <a:endParaRPr b="1" sz="4000">
              <a:solidFill>
                <a:schemeClr val="dk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lt1"/>
              </a:buClr>
              <a:buSzPts val="12450"/>
              <a:buFont typeface="Arial"/>
              <a:buNone/>
            </a:pPr>
            <a:r>
              <a:t/>
            </a:r>
            <a:endParaRPr b="1" sz="4000">
              <a:solidFill>
                <a:schemeClr val="dk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lt1"/>
              </a:buClr>
              <a:buSzPts val="12450"/>
              <a:buFont typeface="Arial"/>
              <a:buNone/>
            </a:pPr>
            <a:r>
              <a:rPr b="1" lang="en-GB" sz="4000">
                <a:solidFill>
                  <a:schemeClr val="dk1"/>
                </a:solidFill>
                <a:latin typeface="Times New Roman"/>
                <a:ea typeface="Times New Roman"/>
                <a:cs typeface="Times New Roman"/>
                <a:sym typeface="Times New Roman"/>
              </a:rPr>
              <a:t>Please leave any questions you might have in the Q&amp;A box. We will answer these questions and upload responses onto the school website </a:t>
            </a:r>
            <a:endParaRPr b="1" sz="400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graphicFrame>
        <p:nvGraphicFramePr>
          <p:cNvPr id="86" name="Google Shape;86;p17"/>
          <p:cNvGraphicFramePr/>
          <p:nvPr/>
        </p:nvGraphicFramePr>
        <p:xfrm>
          <a:off x="189638" y="2152925"/>
          <a:ext cx="3000000" cy="3000000"/>
        </p:xfrm>
        <a:graphic>
          <a:graphicData uri="http://schemas.openxmlformats.org/drawingml/2006/table">
            <a:tbl>
              <a:tblPr>
                <a:noFill/>
                <a:tableStyleId>{CB4ECDC5-7833-4851-997D-3B16828AD339}</a:tableStyleId>
              </a:tblPr>
              <a:tblGrid>
                <a:gridCol w="1565550"/>
                <a:gridCol w="1165575"/>
                <a:gridCol w="793400"/>
                <a:gridCol w="1978200"/>
                <a:gridCol w="1694200"/>
                <a:gridCol w="1567800"/>
              </a:tblGrid>
              <a:tr h="304150">
                <a:tc gridSpan="2">
                  <a:txBody>
                    <a:bodyPr/>
                    <a:lstStyle/>
                    <a:p>
                      <a:pPr indent="0" lvl="0" marL="0" rtl="0" algn="l">
                        <a:spcBef>
                          <a:spcPts val="0"/>
                        </a:spcBef>
                        <a:spcAft>
                          <a:spcPts val="0"/>
                        </a:spcAft>
                        <a:buNone/>
                      </a:pPr>
                      <a:r>
                        <a:rPr lang="en-GB"/>
                        <a:t>AUTUMN</a:t>
                      </a:r>
                      <a:endParaRPr/>
                    </a:p>
                  </a:txBody>
                  <a:tcPr marT="91425" marB="91425" marR="91425" marL="91425">
                    <a:solidFill>
                      <a:srgbClr val="EAD1DC"/>
                    </a:solidFill>
                  </a:tcPr>
                </a:tc>
                <a:tc hMerge="1"/>
                <a:tc gridSpan="2">
                  <a:txBody>
                    <a:bodyPr/>
                    <a:lstStyle/>
                    <a:p>
                      <a:pPr indent="0" lvl="0" marL="0" rtl="0" algn="l">
                        <a:spcBef>
                          <a:spcPts val="0"/>
                        </a:spcBef>
                        <a:spcAft>
                          <a:spcPts val="0"/>
                        </a:spcAft>
                        <a:buNone/>
                      </a:pPr>
                      <a:r>
                        <a:rPr lang="en-GB"/>
                        <a:t>SPRING</a:t>
                      </a:r>
                      <a:endParaRPr/>
                    </a:p>
                  </a:txBody>
                  <a:tcPr marT="91425" marB="91425" marR="91425" marL="91425">
                    <a:solidFill>
                      <a:srgbClr val="EAD1DC"/>
                    </a:solidFill>
                  </a:tcPr>
                </a:tc>
                <a:tc hMerge="1"/>
                <a:tc gridSpan="2">
                  <a:txBody>
                    <a:bodyPr/>
                    <a:lstStyle/>
                    <a:p>
                      <a:pPr indent="0" lvl="0" marL="0" rtl="0" algn="l">
                        <a:spcBef>
                          <a:spcPts val="0"/>
                        </a:spcBef>
                        <a:spcAft>
                          <a:spcPts val="0"/>
                        </a:spcAft>
                        <a:buNone/>
                      </a:pPr>
                      <a:r>
                        <a:rPr lang="en-GB"/>
                        <a:t>SUMMER</a:t>
                      </a:r>
                      <a:endParaRPr/>
                    </a:p>
                  </a:txBody>
                  <a:tcPr marT="91425" marB="91425" marR="91425" marL="91425">
                    <a:solidFill>
                      <a:srgbClr val="EAD1DC"/>
                    </a:solidFill>
                  </a:tcPr>
                </a:tc>
                <a:tc hMerge="1"/>
              </a:tr>
              <a:tr h="2597125">
                <a:tc>
                  <a:txBody>
                    <a:bodyPr/>
                    <a:lstStyle/>
                    <a:p>
                      <a:pPr indent="0" lvl="0" marL="0" rtl="0" algn="l">
                        <a:spcBef>
                          <a:spcPts val="0"/>
                        </a:spcBef>
                        <a:spcAft>
                          <a:spcPts val="0"/>
                        </a:spcAft>
                        <a:buNone/>
                      </a:pPr>
                      <a:r>
                        <a:rPr lang="en-GB"/>
                        <a:t>14-24/10 - Window for requesting subject changes</a:t>
                      </a:r>
                      <a:endParaRPr/>
                    </a:p>
                  </a:txBody>
                  <a:tcPr marT="91425" marB="91425" marR="91425" marL="91425"/>
                </a:tc>
                <a:tc>
                  <a:txBody>
                    <a:bodyPr/>
                    <a:lstStyle/>
                    <a:p>
                      <a:pPr indent="0" lvl="0" marL="0" rtl="0" algn="l">
                        <a:spcBef>
                          <a:spcPts val="0"/>
                        </a:spcBef>
                        <a:spcAft>
                          <a:spcPts val="0"/>
                        </a:spcAft>
                        <a:buNone/>
                      </a:pPr>
                      <a:r>
                        <a:rPr lang="en-GB">
                          <a:highlight>
                            <a:srgbClr val="FF00FF"/>
                          </a:highlight>
                        </a:rPr>
                        <a:t>27/11 - Reports</a:t>
                      </a:r>
                      <a:endParaRPr>
                        <a:highlight>
                          <a:srgbClr val="FF00FF"/>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GB"/>
                        <a:t>02-11/12 - Window for requesting KS4 Extra choices</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GB">
                          <a:highlight>
                            <a:srgbClr val="FFFF00"/>
                          </a:highlight>
                        </a:rPr>
                        <a:t>04/03- Parents Evening</a:t>
                      </a:r>
                      <a:endParaRPr>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GB"/>
                        <a:t>11-14/03 </a:t>
                      </a:r>
                      <a:r>
                        <a:rPr lang="en-GB"/>
                        <a:t>Practice Exams: English, Maths, Science &amp; 1 Option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highlight>
                            <a:srgbClr val="FF00FF"/>
                          </a:highlight>
                        </a:rPr>
                        <a:t>07/04- Reports</a:t>
                      </a:r>
                      <a:endParaRPr>
                        <a:highlight>
                          <a:srgbClr val="FF00FF"/>
                        </a:highlight>
                      </a:endParaRPr>
                    </a:p>
                  </a:txBody>
                  <a:tcPr marT="91425" marB="91425" marR="91425" marL="91425"/>
                </a:tc>
                <a:tc>
                  <a:txBody>
                    <a:bodyPr/>
                    <a:lstStyle/>
                    <a:p>
                      <a:pPr indent="0" lvl="0" marL="0" rtl="0" algn="l">
                        <a:spcBef>
                          <a:spcPts val="0"/>
                        </a:spcBef>
                        <a:spcAft>
                          <a:spcPts val="0"/>
                        </a:spcAft>
                        <a:buNone/>
                      </a:pPr>
                      <a:r>
                        <a:rPr lang="en-GB"/>
                        <a:t>Practice Exams in Option Subjects</a:t>
                      </a:r>
                      <a:endParaRPr/>
                    </a:p>
                  </a:txBody>
                  <a:tcPr marT="91425" marB="91425" marR="91425" marL="91425"/>
                </a:tc>
                <a:tc>
                  <a:txBody>
                    <a:bodyPr/>
                    <a:lstStyle/>
                    <a:p>
                      <a:pPr indent="0" lvl="0" marL="0" rtl="0" algn="l">
                        <a:spcBef>
                          <a:spcPts val="0"/>
                        </a:spcBef>
                        <a:spcAft>
                          <a:spcPts val="0"/>
                        </a:spcAft>
                        <a:buNone/>
                      </a:pPr>
                      <a:r>
                        <a:rPr lang="en-GB">
                          <a:highlight>
                            <a:srgbClr val="FF00FF"/>
                          </a:highlight>
                        </a:rPr>
                        <a:t>15/07- Reports</a:t>
                      </a:r>
                      <a:endParaRPr>
                        <a:highlight>
                          <a:srgbClr val="FF00FF"/>
                        </a:highlight>
                      </a:endParaRPr>
                    </a:p>
                  </a:txBody>
                  <a:tcPr marT="91425" marB="91425" marR="91425" marL="91425"/>
                </a:tc>
              </a:tr>
            </a:tbl>
          </a:graphicData>
        </a:graphic>
      </p:graphicFrame>
      <p:sp>
        <p:nvSpPr>
          <p:cNvPr id="87" name="Google Shape;87;p17"/>
          <p:cNvSpPr txBox="1"/>
          <p:nvPr/>
        </p:nvSpPr>
        <p:spPr>
          <a:xfrm>
            <a:off x="4377200" y="882050"/>
            <a:ext cx="4266900" cy="7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rPr>
              <a:t>Y10 Timeline</a:t>
            </a:r>
            <a:endParaRPr sz="34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graphicFrame>
        <p:nvGraphicFramePr>
          <p:cNvPr id="93" name="Google Shape;93;p18"/>
          <p:cNvGraphicFramePr/>
          <p:nvPr/>
        </p:nvGraphicFramePr>
        <p:xfrm>
          <a:off x="239275" y="2406550"/>
          <a:ext cx="3000000" cy="3000000"/>
        </p:xfrm>
        <a:graphic>
          <a:graphicData uri="http://schemas.openxmlformats.org/drawingml/2006/table">
            <a:tbl>
              <a:tblPr>
                <a:noFill/>
                <a:tableStyleId>{CB4ECDC5-7833-4851-997D-3B16828AD339}</a:tableStyleId>
              </a:tblPr>
              <a:tblGrid>
                <a:gridCol w="2035675"/>
                <a:gridCol w="1458300"/>
                <a:gridCol w="1323700"/>
                <a:gridCol w="1624525"/>
                <a:gridCol w="1631250"/>
                <a:gridCol w="536875"/>
              </a:tblGrid>
              <a:tr h="381000">
                <a:tc gridSpan="2">
                  <a:txBody>
                    <a:bodyPr/>
                    <a:lstStyle/>
                    <a:p>
                      <a:pPr indent="0" lvl="0" marL="0" rtl="0" algn="l">
                        <a:spcBef>
                          <a:spcPts val="0"/>
                        </a:spcBef>
                        <a:spcAft>
                          <a:spcPts val="0"/>
                        </a:spcAft>
                        <a:buNone/>
                      </a:pPr>
                      <a:r>
                        <a:rPr lang="en-GB"/>
                        <a:t>AUTUMN</a:t>
                      </a:r>
                      <a:endParaRPr/>
                    </a:p>
                  </a:txBody>
                  <a:tcPr marT="91425" marB="91425" marR="91425" marL="91425">
                    <a:solidFill>
                      <a:srgbClr val="00FFFF"/>
                    </a:solidFill>
                  </a:tcPr>
                </a:tc>
                <a:tc hMerge="1"/>
                <a:tc gridSpan="2">
                  <a:txBody>
                    <a:bodyPr/>
                    <a:lstStyle/>
                    <a:p>
                      <a:pPr indent="0" lvl="0" marL="0" rtl="0" algn="l">
                        <a:spcBef>
                          <a:spcPts val="0"/>
                        </a:spcBef>
                        <a:spcAft>
                          <a:spcPts val="0"/>
                        </a:spcAft>
                        <a:buNone/>
                      </a:pPr>
                      <a:r>
                        <a:rPr lang="en-GB"/>
                        <a:t>SPRING</a:t>
                      </a:r>
                      <a:endParaRPr/>
                    </a:p>
                  </a:txBody>
                  <a:tcPr marT="91425" marB="91425" marR="91425" marL="91425">
                    <a:solidFill>
                      <a:srgbClr val="00FFFF"/>
                    </a:solidFill>
                  </a:tcPr>
                </a:tc>
                <a:tc hMerge="1"/>
                <a:tc gridSpan="2">
                  <a:txBody>
                    <a:bodyPr/>
                    <a:lstStyle/>
                    <a:p>
                      <a:pPr indent="0" lvl="0" marL="0" rtl="0" algn="l">
                        <a:spcBef>
                          <a:spcPts val="0"/>
                        </a:spcBef>
                        <a:spcAft>
                          <a:spcPts val="0"/>
                        </a:spcAft>
                        <a:buNone/>
                      </a:pPr>
                      <a:r>
                        <a:rPr lang="en-GB"/>
                        <a:t>SUMMER</a:t>
                      </a:r>
                      <a:endParaRPr/>
                    </a:p>
                  </a:txBody>
                  <a:tcPr marT="91425" marB="91425" marR="91425" marL="91425">
                    <a:solidFill>
                      <a:srgbClr val="00FFFF"/>
                    </a:solidFill>
                  </a:tcPr>
                </a:tc>
                <a:tc hMerge="1"/>
              </a:tr>
              <a:tr h="381000">
                <a:tc>
                  <a:txBody>
                    <a:bodyPr/>
                    <a:lstStyle/>
                    <a:p>
                      <a:pPr indent="0" lvl="0" marL="0" rtl="0" algn="l">
                        <a:spcBef>
                          <a:spcPts val="0"/>
                        </a:spcBef>
                        <a:spcAft>
                          <a:spcPts val="0"/>
                        </a:spcAft>
                        <a:buNone/>
                      </a:pPr>
                      <a:r>
                        <a:rPr lang="en-GB"/>
                        <a:t>Oct - Parents Evening (1)</a:t>
                      </a:r>
                      <a:endParaRPr/>
                    </a:p>
                  </a:txBody>
                  <a:tcPr marT="91425" marB="91425" marR="91425" marL="91425"/>
                </a:tc>
                <a:tc>
                  <a:txBody>
                    <a:bodyPr/>
                    <a:lstStyle/>
                    <a:p>
                      <a:pPr indent="0" lvl="0" marL="0" rtl="0" algn="l">
                        <a:spcBef>
                          <a:spcPts val="0"/>
                        </a:spcBef>
                        <a:spcAft>
                          <a:spcPts val="0"/>
                        </a:spcAft>
                        <a:buNone/>
                      </a:pPr>
                      <a:r>
                        <a:rPr lang="en-GB"/>
                        <a:t>Sixth Form Applications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Practice Exams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Dec - Reports</a:t>
                      </a:r>
                      <a:endParaRPr/>
                    </a:p>
                  </a:txBody>
                  <a:tcPr marT="91425" marB="91425" marR="91425" marL="91425"/>
                </a:tc>
                <a:tc>
                  <a:txBody>
                    <a:bodyPr/>
                    <a:lstStyle/>
                    <a:p>
                      <a:pPr indent="0" lvl="0" marL="0" rtl="0" algn="l">
                        <a:spcBef>
                          <a:spcPts val="0"/>
                        </a:spcBef>
                        <a:spcAft>
                          <a:spcPts val="0"/>
                        </a:spcAft>
                        <a:buNone/>
                      </a:pPr>
                      <a:r>
                        <a:rPr lang="en-GB"/>
                        <a:t>Jan - Parents’ Evening (2)</a:t>
                      </a:r>
                      <a:endParaRPr/>
                    </a:p>
                  </a:txBody>
                  <a:tcPr marT="91425" marB="91425" marR="91425" marL="91425"/>
                </a:tc>
                <a:tc>
                  <a:txBody>
                    <a:bodyPr/>
                    <a:lstStyle/>
                    <a:p>
                      <a:pPr indent="0" lvl="0" marL="0" rtl="0" algn="l">
                        <a:spcBef>
                          <a:spcPts val="0"/>
                        </a:spcBef>
                        <a:spcAft>
                          <a:spcPts val="0"/>
                        </a:spcAft>
                        <a:buNone/>
                      </a:pPr>
                      <a:r>
                        <a:rPr lang="en-GB"/>
                        <a:t>March - Reports</a:t>
                      </a:r>
                      <a:endParaRPr/>
                    </a:p>
                    <a:p>
                      <a:pPr indent="0" lvl="0" marL="0" rtl="0" algn="l">
                        <a:spcBef>
                          <a:spcPts val="0"/>
                        </a:spcBef>
                        <a:spcAft>
                          <a:spcPts val="0"/>
                        </a:spcAft>
                        <a:buNone/>
                      </a:pPr>
                      <a:r>
                        <a:rPr lang="en-GB"/>
                        <a:t>Release of NEA marks</a:t>
                      </a:r>
                      <a:endParaRPr/>
                    </a:p>
                  </a:txBody>
                  <a:tcPr marT="91425" marB="91425" marR="91425" marL="91425"/>
                </a:tc>
                <a:tc>
                  <a:txBody>
                    <a:bodyPr/>
                    <a:lstStyle/>
                    <a:p>
                      <a:pPr indent="0" lvl="0" marL="0" rtl="0" algn="l">
                        <a:spcBef>
                          <a:spcPts val="0"/>
                        </a:spcBef>
                        <a:spcAft>
                          <a:spcPts val="0"/>
                        </a:spcAft>
                        <a:buNone/>
                      </a:pPr>
                      <a:r>
                        <a:rPr lang="en-GB"/>
                        <a:t>May-June Exams</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94" name="Google Shape;94;p18"/>
          <p:cNvSpPr txBox="1"/>
          <p:nvPr/>
        </p:nvSpPr>
        <p:spPr>
          <a:xfrm>
            <a:off x="4377200" y="882050"/>
            <a:ext cx="4266900" cy="7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rPr>
              <a:t>Y11 Timeline</a:t>
            </a:r>
            <a:endParaRPr sz="34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Website page : </a:t>
            </a:r>
            <a:r>
              <a:rPr lang="en-GB" u="sng">
                <a:solidFill>
                  <a:schemeClr val="hlink"/>
                </a:solidFill>
                <a:hlinkClick r:id="rId3"/>
              </a:rPr>
              <a:t>Review of Learning, Y10-Y11</a:t>
            </a:r>
            <a:endParaRPr/>
          </a:p>
          <a:p>
            <a:pPr indent="0" lvl="0" marL="0" rtl="0" algn="ctr">
              <a:spcBef>
                <a:spcPts val="0"/>
              </a:spcBef>
              <a:spcAft>
                <a:spcPts val="0"/>
              </a:spcAft>
              <a:buNone/>
            </a:pPr>
            <a:r>
              <a:rPr lang="en-GB"/>
              <a:t>Website pages: Subject guides including links to all exam board specifications etc.</a:t>
            </a:r>
            <a:endParaRPr/>
          </a:p>
        </p:txBody>
      </p:sp>
      <p:pic>
        <p:nvPicPr>
          <p:cNvPr id="101" name="Google Shape;101;p19"/>
          <p:cNvPicPr preferRelativeResize="0"/>
          <p:nvPr/>
        </p:nvPicPr>
        <p:blipFill>
          <a:blip r:embed="rId4">
            <a:alphaModFix/>
          </a:blip>
          <a:stretch>
            <a:fillRect/>
          </a:stretch>
        </p:blipFill>
        <p:spPr>
          <a:xfrm>
            <a:off x="2787550" y="1129108"/>
            <a:ext cx="3874144" cy="17174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ctrTitle"/>
          </p:nvPr>
        </p:nvSpPr>
        <p:spPr>
          <a:xfrm>
            <a:off x="311708" y="4121092"/>
            <a:ext cx="8520600" cy="273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3500"/>
              <a:t>New Website:Click on the Learning Tab to access subject guides (including links to exam board specifications.</a:t>
            </a:r>
            <a:r>
              <a:rPr lang="en-GB"/>
              <a:t> </a:t>
            </a:r>
            <a:endParaRPr/>
          </a:p>
        </p:txBody>
      </p:sp>
      <p:pic>
        <p:nvPicPr>
          <p:cNvPr id="108" name="Google Shape;108;p20"/>
          <p:cNvPicPr preferRelativeResize="0"/>
          <p:nvPr/>
        </p:nvPicPr>
        <p:blipFill>
          <a:blip r:embed="rId3">
            <a:alphaModFix/>
          </a:blip>
          <a:stretch>
            <a:fillRect/>
          </a:stretch>
        </p:blipFill>
        <p:spPr>
          <a:xfrm>
            <a:off x="1825150" y="1596450"/>
            <a:ext cx="6710124" cy="2952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idx="1" type="subTitle"/>
          </p:nvPr>
        </p:nvSpPr>
        <p:spPr>
          <a:xfrm>
            <a:off x="311700" y="3778819"/>
            <a:ext cx="8520600" cy="189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New Website:</a:t>
            </a:r>
            <a:endParaRPr/>
          </a:p>
          <a:p>
            <a:pPr indent="0" lvl="0" marL="0" rtl="0" algn="ctr">
              <a:spcBef>
                <a:spcPts val="0"/>
              </a:spcBef>
              <a:spcAft>
                <a:spcPts val="0"/>
              </a:spcAft>
              <a:buNone/>
            </a:pPr>
            <a:r>
              <a:rPr lang="en-GB"/>
              <a:t>Please refer to the main </a:t>
            </a:r>
            <a:r>
              <a:rPr lang="en-GB" u="sng">
                <a:solidFill>
                  <a:schemeClr val="hlink"/>
                </a:solidFill>
                <a:hlinkClick r:id="rId3"/>
              </a:rPr>
              <a:t>Contact page</a:t>
            </a:r>
            <a:endParaRPr/>
          </a:p>
          <a:p>
            <a:pPr indent="0" lvl="0" marL="0" rtl="0" algn="ctr">
              <a:spcBef>
                <a:spcPts val="0"/>
              </a:spcBef>
              <a:spcAft>
                <a:spcPts val="0"/>
              </a:spcAft>
              <a:buNone/>
            </a:pPr>
            <a:r>
              <a:rPr lang="en-GB"/>
              <a:t>Find </a:t>
            </a:r>
            <a:r>
              <a:rPr lang="en-GB" u="sng">
                <a:solidFill>
                  <a:schemeClr val="hlink"/>
                </a:solidFill>
                <a:hlinkClick r:id="rId4"/>
              </a:rPr>
              <a:t>email addresses of all teaching staff</a:t>
            </a:r>
            <a:r>
              <a:rPr lang="en-GB"/>
              <a:t>.</a:t>
            </a:r>
            <a:endParaRPr/>
          </a:p>
          <a:p>
            <a:pPr indent="0" lvl="0" marL="0" rtl="0" algn="ctr">
              <a:spcBef>
                <a:spcPts val="0"/>
              </a:spcBef>
              <a:spcAft>
                <a:spcPts val="0"/>
              </a:spcAft>
              <a:buNone/>
            </a:pPr>
            <a:r>
              <a:t/>
            </a:r>
            <a:endParaRPr/>
          </a:p>
        </p:txBody>
      </p:sp>
      <p:pic>
        <p:nvPicPr>
          <p:cNvPr id="115" name="Google Shape;115;p21">
            <a:hlinkClick r:id="rId5"/>
          </p:cNvPr>
          <p:cNvPicPr preferRelativeResize="0"/>
          <p:nvPr/>
        </p:nvPicPr>
        <p:blipFill>
          <a:blip r:embed="rId6">
            <a:alphaModFix/>
          </a:blip>
          <a:stretch>
            <a:fillRect/>
          </a:stretch>
        </p:blipFill>
        <p:spPr>
          <a:xfrm>
            <a:off x="2776525" y="1502495"/>
            <a:ext cx="3841868" cy="17174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ctrTitle"/>
          </p:nvPr>
        </p:nvSpPr>
        <p:spPr>
          <a:xfrm>
            <a:off x="311700" y="992770"/>
            <a:ext cx="8520600" cy="108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Reports</a:t>
            </a:r>
            <a:endParaRPr/>
          </a:p>
        </p:txBody>
      </p:sp>
      <p:sp>
        <p:nvSpPr>
          <p:cNvPr id="122" name="Google Shape;122;p22"/>
          <p:cNvSpPr txBox="1"/>
          <p:nvPr>
            <p:ph idx="1" type="subTitle"/>
          </p:nvPr>
        </p:nvSpPr>
        <p:spPr>
          <a:xfrm>
            <a:off x="311700" y="2216174"/>
            <a:ext cx="8520600" cy="371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900">
                <a:solidFill>
                  <a:srgbClr val="000000"/>
                </a:solidFill>
                <a:highlight>
                  <a:srgbClr val="FFFFFF"/>
                </a:highlight>
              </a:rPr>
              <a:t>In Year 10 and 11 we give an indication of the student’s ‘Most Likely Outcome’ (MLO) in each subject. </a:t>
            </a:r>
            <a:endParaRPr sz="1900">
              <a:solidFill>
                <a:srgbClr val="000000"/>
              </a:solidFill>
              <a:highlight>
                <a:srgbClr val="FFFFFF"/>
              </a:highlight>
            </a:endParaRPr>
          </a:p>
          <a:p>
            <a:pPr indent="-349250" lvl="0" marL="457200" rtl="0" algn="l">
              <a:lnSpc>
                <a:spcPct val="115000"/>
              </a:lnSpc>
              <a:spcBef>
                <a:spcPts val="0"/>
              </a:spcBef>
              <a:spcAft>
                <a:spcPts val="0"/>
              </a:spcAft>
              <a:buClr>
                <a:srgbClr val="000000"/>
              </a:buClr>
              <a:buSzPts val="1900"/>
              <a:buChar char="●"/>
            </a:pPr>
            <a:r>
              <a:t/>
            </a:r>
            <a:endParaRPr sz="1900">
              <a:solidFill>
                <a:srgbClr val="000000"/>
              </a:solidFill>
              <a:highlight>
                <a:srgbClr val="FFFFFF"/>
              </a:highlight>
            </a:endParaRPr>
          </a:p>
          <a:p>
            <a:pPr indent="-349250" lvl="0" marL="457200" marR="101600" rtl="0" algn="l">
              <a:lnSpc>
                <a:spcPct val="131250"/>
              </a:lnSpc>
              <a:spcBef>
                <a:spcPts val="0"/>
              </a:spcBef>
              <a:spcAft>
                <a:spcPts val="0"/>
              </a:spcAft>
              <a:buClr>
                <a:srgbClr val="000000"/>
              </a:buClr>
              <a:buSzPts val="1900"/>
              <a:buChar char="●"/>
            </a:pPr>
            <a:r>
              <a:rPr lang="en-GB" sz="1900">
                <a:solidFill>
                  <a:srgbClr val="FFFFFF"/>
                </a:solidFill>
                <a:highlight>
                  <a:srgbClr val="55007C"/>
                </a:highlight>
              </a:rPr>
              <a:t>Excellent Progress</a:t>
            </a:r>
            <a:endParaRPr sz="1900">
              <a:solidFill>
                <a:srgbClr val="FFFFFF"/>
              </a:solidFill>
              <a:highlight>
                <a:srgbClr val="55007C"/>
              </a:highlight>
            </a:endParaRPr>
          </a:p>
          <a:p>
            <a:pPr indent="-349250" lvl="0" marL="457200" marR="101600" rtl="0" algn="l">
              <a:lnSpc>
                <a:spcPct val="131250"/>
              </a:lnSpc>
              <a:spcBef>
                <a:spcPts val="0"/>
              </a:spcBef>
              <a:spcAft>
                <a:spcPts val="0"/>
              </a:spcAft>
              <a:buClr>
                <a:srgbClr val="000000"/>
              </a:buClr>
              <a:buSzPts val="1900"/>
              <a:buChar char="●"/>
            </a:pPr>
            <a:r>
              <a:rPr lang="en-GB" sz="1900">
                <a:solidFill>
                  <a:srgbClr val="FFFFFF"/>
                </a:solidFill>
                <a:highlight>
                  <a:srgbClr val="6A8E5F"/>
                </a:highlight>
              </a:rPr>
              <a:t>Good progress</a:t>
            </a:r>
            <a:endParaRPr sz="1900">
              <a:solidFill>
                <a:srgbClr val="FFFFFF"/>
              </a:solidFill>
              <a:highlight>
                <a:srgbClr val="6A8E5F"/>
              </a:highlight>
            </a:endParaRPr>
          </a:p>
          <a:p>
            <a:pPr indent="-349250" lvl="0" marL="457200" marR="101600" rtl="0" algn="l">
              <a:lnSpc>
                <a:spcPct val="131250"/>
              </a:lnSpc>
              <a:spcBef>
                <a:spcPts val="0"/>
              </a:spcBef>
              <a:spcAft>
                <a:spcPts val="0"/>
              </a:spcAft>
              <a:buClr>
                <a:srgbClr val="000000"/>
              </a:buClr>
              <a:buSzPts val="1900"/>
              <a:buChar char="●"/>
            </a:pPr>
            <a:r>
              <a:rPr lang="en-GB" sz="1900">
                <a:solidFill>
                  <a:srgbClr val="FFFFFF"/>
                </a:solidFill>
                <a:highlight>
                  <a:srgbClr val="759BC6"/>
                </a:highlight>
              </a:rPr>
              <a:t>Minimum expected progress</a:t>
            </a:r>
            <a:endParaRPr sz="1900">
              <a:solidFill>
                <a:srgbClr val="FFFFFF"/>
              </a:solidFill>
              <a:highlight>
                <a:srgbClr val="759BC6"/>
              </a:highlight>
            </a:endParaRPr>
          </a:p>
          <a:p>
            <a:pPr indent="-349250" lvl="0" marL="457200" marR="101600" rtl="0" algn="l">
              <a:lnSpc>
                <a:spcPct val="131250"/>
              </a:lnSpc>
              <a:spcBef>
                <a:spcPts val="0"/>
              </a:spcBef>
              <a:spcAft>
                <a:spcPts val="0"/>
              </a:spcAft>
              <a:buClr>
                <a:srgbClr val="000000"/>
              </a:buClr>
              <a:buSzPts val="1900"/>
              <a:buChar char="●"/>
            </a:pPr>
            <a:r>
              <a:rPr lang="en-GB" sz="1900">
                <a:solidFill>
                  <a:srgbClr val="FFFFFF"/>
                </a:solidFill>
                <a:highlight>
                  <a:srgbClr val="E5BF00"/>
                </a:highlight>
              </a:rPr>
              <a:t>Less than expected progress</a:t>
            </a:r>
            <a:endParaRPr sz="1900">
              <a:solidFill>
                <a:srgbClr val="FFFFFF"/>
              </a:solidFill>
              <a:highlight>
                <a:srgbClr val="E5BF00"/>
              </a:highlight>
            </a:endParaRPr>
          </a:p>
          <a:p>
            <a:pPr indent="-349250" lvl="0" marL="457200" marR="101600" rtl="0" algn="l">
              <a:lnSpc>
                <a:spcPct val="131250"/>
              </a:lnSpc>
              <a:spcBef>
                <a:spcPts val="0"/>
              </a:spcBef>
              <a:spcAft>
                <a:spcPts val="0"/>
              </a:spcAft>
              <a:buClr>
                <a:srgbClr val="000000"/>
              </a:buClr>
              <a:buSzPts val="1900"/>
              <a:buChar char="●"/>
            </a:pPr>
            <a:r>
              <a:rPr lang="en-GB" sz="1900">
                <a:solidFill>
                  <a:srgbClr val="FFFFFF"/>
                </a:solidFill>
                <a:highlight>
                  <a:srgbClr val="CE0000"/>
                </a:highlight>
              </a:rPr>
              <a:t>Unsatisfactory progress</a:t>
            </a:r>
            <a:endParaRPr sz="1900">
              <a:solidFill>
                <a:srgbClr val="FFFFFF"/>
              </a:solidFill>
              <a:highlight>
                <a:srgbClr val="CE0000"/>
              </a:highlight>
            </a:endParaRPr>
          </a:p>
          <a:p>
            <a:pPr indent="0" lvl="0" marL="457200" rtl="0" algn="l">
              <a:lnSpc>
                <a:spcPct val="115000"/>
              </a:lnSpc>
              <a:spcBef>
                <a:spcPts val="1400"/>
              </a:spcBef>
              <a:spcAft>
                <a:spcPts val="0"/>
              </a:spcAft>
              <a:buNone/>
            </a:pPr>
            <a:r>
              <a:t/>
            </a:r>
            <a:endParaRPr sz="1600">
              <a:solidFill>
                <a:srgbClr val="000000"/>
              </a:solidFill>
              <a:highlight>
                <a:srgbClr val="FFFFFF"/>
              </a:highlight>
            </a:endParaRPr>
          </a:p>
          <a:p>
            <a:pPr indent="0" lvl="0" marL="0" rtl="0" algn="ctr">
              <a:spcBef>
                <a:spcPts val="1500"/>
              </a:spcBef>
              <a:spcAft>
                <a:spcPts val="0"/>
              </a:spcAft>
              <a:buNone/>
            </a:pPr>
            <a:r>
              <a:t/>
            </a:r>
            <a:endParaRPr sz="1200">
              <a:solidFill>
                <a:srgbClr val="000000"/>
              </a:solidFill>
              <a:highlight>
                <a:srgbClr val="FFFFFF"/>
              </a:highlight>
            </a:endParaRPr>
          </a:p>
          <a:p>
            <a:pPr indent="0" lvl="0" marL="0" rtl="0" algn="ctr">
              <a:spcBef>
                <a:spcPts val="0"/>
              </a:spcBef>
              <a:spcAft>
                <a:spcPts val="0"/>
              </a:spcAft>
              <a:buNone/>
            </a:pPr>
            <a:r>
              <a:t/>
            </a:r>
            <a:endParaRPr sz="1200">
              <a:solidFill>
                <a:srgbClr val="000000"/>
              </a:solidFill>
              <a:highlight>
                <a:srgbClr val="FFFFFF"/>
              </a:highlight>
            </a:endParaRPr>
          </a:p>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nvSpPr>
        <p:spPr>
          <a:xfrm>
            <a:off x="5325425" y="2668225"/>
            <a:ext cx="26361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t>BTEC TECH AWARDS</a:t>
            </a:r>
            <a:endParaRPr b="1" sz="1600"/>
          </a:p>
          <a:p>
            <a:pPr indent="0" lvl="0" marL="0" rtl="0" algn="l">
              <a:spcBef>
                <a:spcPts val="0"/>
              </a:spcBef>
              <a:spcAft>
                <a:spcPts val="0"/>
              </a:spcAft>
              <a:buNone/>
            </a:pPr>
            <a:r>
              <a:t/>
            </a:r>
            <a:endParaRPr sz="1600"/>
          </a:p>
          <a:p>
            <a:pPr indent="0" lvl="0" marL="0" rtl="0" algn="l">
              <a:spcBef>
                <a:spcPts val="0"/>
              </a:spcBef>
              <a:spcAft>
                <a:spcPts val="0"/>
              </a:spcAft>
              <a:buNone/>
            </a:pPr>
            <a:r>
              <a:rPr lang="en-GB" sz="1600"/>
              <a:t>Level 2 / Distinction* D*2</a:t>
            </a:r>
            <a:endParaRPr sz="1600"/>
          </a:p>
          <a:p>
            <a:pPr indent="0" lvl="0" marL="0" rtl="0" algn="l">
              <a:spcBef>
                <a:spcPts val="0"/>
              </a:spcBef>
              <a:spcAft>
                <a:spcPts val="0"/>
              </a:spcAft>
              <a:buNone/>
            </a:pPr>
            <a:r>
              <a:rPr lang="en-GB" sz="1600"/>
              <a:t>Level 2 / Distinction D2</a:t>
            </a:r>
            <a:endParaRPr sz="1600"/>
          </a:p>
          <a:p>
            <a:pPr indent="0" lvl="0" marL="0" rtl="0" algn="l">
              <a:spcBef>
                <a:spcPts val="0"/>
              </a:spcBef>
              <a:spcAft>
                <a:spcPts val="0"/>
              </a:spcAft>
              <a:buNone/>
            </a:pPr>
            <a:r>
              <a:rPr lang="en-GB" sz="1600"/>
              <a:t>Level 2 / Merit M2</a:t>
            </a:r>
            <a:endParaRPr sz="1600"/>
          </a:p>
          <a:p>
            <a:pPr indent="0" lvl="0" marL="0" rtl="0" algn="l">
              <a:spcBef>
                <a:spcPts val="0"/>
              </a:spcBef>
              <a:spcAft>
                <a:spcPts val="0"/>
              </a:spcAft>
              <a:buNone/>
            </a:pPr>
            <a:r>
              <a:rPr lang="en-GB" sz="1600"/>
              <a:t>Level 2 / Pass P2</a:t>
            </a:r>
            <a:endParaRPr sz="1600"/>
          </a:p>
          <a:p>
            <a:pPr indent="0" lvl="0" marL="0" rtl="0" algn="l">
              <a:spcBef>
                <a:spcPts val="0"/>
              </a:spcBef>
              <a:spcAft>
                <a:spcPts val="0"/>
              </a:spcAft>
              <a:buNone/>
            </a:pPr>
            <a:r>
              <a:rPr lang="en-GB" sz="1600"/>
              <a:t>Level 1 / Distinction D1</a:t>
            </a:r>
            <a:endParaRPr sz="1600"/>
          </a:p>
          <a:p>
            <a:pPr indent="0" lvl="0" marL="0" rtl="0" algn="l">
              <a:spcBef>
                <a:spcPts val="0"/>
              </a:spcBef>
              <a:spcAft>
                <a:spcPts val="0"/>
              </a:spcAft>
              <a:buNone/>
            </a:pPr>
            <a:r>
              <a:rPr lang="en-GB" sz="1600"/>
              <a:t>Level 1 / Merit M1</a:t>
            </a:r>
            <a:endParaRPr sz="1600"/>
          </a:p>
          <a:p>
            <a:pPr indent="0" lvl="0" marL="0" rtl="0" algn="l">
              <a:spcBef>
                <a:spcPts val="0"/>
              </a:spcBef>
              <a:spcAft>
                <a:spcPts val="0"/>
              </a:spcAft>
              <a:buNone/>
            </a:pPr>
            <a:r>
              <a:rPr lang="en-GB" sz="1600"/>
              <a:t>Level 1 / Pass P1</a:t>
            </a:r>
            <a:endParaRPr sz="1600"/>
          </a:p>
        </p:txBody>
      </p:sp>
      <p:sp>
        <p:nvSpPr>
          <p:cNvPr id="129" name="Google Shape;129;p23"/>
          <p:cNvSpPr txBox="1"/>
          <p:nvPr/>
        </p:nvSpPr>
        <p:spPr>
          <a:xfrm>
            <a:off x="275650" y="2668225"/>
            <a:ext cx="3627300" cy="289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highlight>
                  <a:srgbClr val="FFFFFF"/>
                </a:highlight>
              </a:rPr>
              <a:t>GCSEs</a:t>
            </a:r>
            <a:endParaRPr b="1" sz="1600">
              <a:highlight>
                <a:srgbClr val="FFFFFF"/>
              </a:highlight>
            </a:endParaRPr>
          </a:p>
          <a:p>
            <a:pPr indent="0" lvl="0" marL="0" rtl="0" algn="ctr">
              <a:spcBef>
                <a:spcPts val="0"/>
              </a:spcBef>
              <a:spcAft>
                <a:spcPts val="0"/>
              </a:spcAft>
              <a:buNone/>
            </a:pPr>
            <a:r>
              <a:t/>
            </a:r>
            <a:endParaRPr sz="1600">
              <a:highlight>
                <a:srgbClr val="FFFFFF"/>
              </a:highlight>
            </a:endParaRPr>
          </a:p>
          <a:p>
            <a:pPr indent="0" lvl="0" marL="0" rtl="0" algn="ctr">
              <a:spcBef>
                <a:spcPts val="0"/>
              </a:spcBef>
              <a:spcAft>
                <a:spcPts val="0"/>
              </a:spcAft>
              <a:buNone/>
            </a:pPr>
            <a:r>
              <a:rPr lang="en-GB" sz="1600">
                <a:highlight>
                  <a:srgbClr val="FFFFFF"/>
                </a:highlight>
              </a:rPr>
              <a:t>In all GCSE subjects the grading is on a 9-1 scale and the grade can be further refined with + or – signs (e.g. 5+ or 5-). </a:t>
            </a:r>
            <a:endParaRPr sz="1600">
              <a:highlight>
                <a:srgbClr val="FFFFFF"/>
              </a:highlight>
            </a:endParaRPr>
          </a:p>
          <a:p>
            <a:pPr indent="0" lvl="0" marL="0" rtl="0" algn="ctr">
              <a:spcBef>
                <a:spcPts val="0"/>
              </a:spcBef>
              <a:spcAft>
                <a:spcPts val="0"/>
              </a:spcAft>
              <a:buNone/>
            </a:pPr>
            <a:r>
              <a:t/>
            </a:r>
            <a:endParaRPr sz="1600">
              <a:highlight>
                <a:srgbClr val="FFFFFF"/>
              </a:highlight>
            </a:endParaRPr>
          </a:p>
          <a:p>
            <a:pPr indent="0" lvl="0" marL="0" rtl="0" algn="ctr">
              <a:spcBef>
                <a:spcPts val="0"/>
              </a:spcBef>
              <a:spcAft>
                <a:spcPts val="0"/>
              </a:spcAft>
              <a:buNone/>
            </a:pPr>
            <a:r>
              <a:rPr lang="en-GB" sz="1600">
                <a:highlight>
                  <a:srgbClr val="FFFFFF"/>
                </a:highlight>
              </a:rPr>
              <a:t>For GCSE Combined Science, the grade is reported as a double grade (e.g. 5-6 or 6-6) as the qualification awards two GCSEs.</a:t>
            </a:r>
            <a:endParaRPr sz="2200">
              <a:solidFill>
                <a:schemeClr val="dk2"/>
              </a:solidFill>
            </a:endParaRPr>
          </a:p>
        </p:txBody>
      </p:sp>
      <p:sp>
        <p:nvSpPr>
          <p:cNvPr id="130" name="Google Shape;130;p23"/>
          <p:cNvSpPr txBox="1"/>
          <p:nvPr/>
        </p:nvSpPr>
        <p:spPr>
          <a:xfrm>
            <a:off x="4123625" y="1345150"/>
            <a:ext cx="4333200" cy="7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a:solidFill>
                  <a:schemeClr val="dk2"/>
                </a:solidFill>
              </a:rPr>
              <a:t>GRADING</a:t>
            </a:r>
            <a:endParaRPr b="1" sz="34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Custom 1">
      <a:dk1>
        <a:srgbClr val="5C2B50"/>
      </a:dk1>
      <a:lt1>
        <a:srgbClr val="FFFFFF"/>
      </a:lt1>
      <a:dk2>
        <a:srgbClr val="5C2B50"/>
      </a:dk2>
      <a:lt2>
        <a:srgbClr val="FFFFFF"/>
      </a:lt2>
      <a:accent1>
        <a:srgbClr val="006338"/>
      </a:accent1>
      <a:accent2>
        <a:srgbClr val="D9B126"/>
      </a:accent2>
      <a:accent3>
        <a:srgbClr val="3C79B3"/>
      </a:accent3>
      <a:accent4>
        <a:srgbClr val="AB282C"/>
      </a:accent4>
      <a:accent5>
        <a:srgbClr val="B2B2B2"/>
      </a:accent5>
      <a:accent6>
        <a:srgbClr val="FFFFFF"/>
      </a:accent6>
      <a:hlink>
        <a:srgbClr val="006338"/>
      </a:hlink>
      <a:folHlink>
        <a:srgbClr val="AB28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